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8" r:id="rId2"/>
    <p:sldId id="260" r:id="rId3"/>
    <p:sldId id="312" r:id="rId4"/>
    <p:sldId id="286" r:id="rId5"/>
    <p:sldId id="259" r:id="rId6"/>
    <p:sldId id="261" r:id="rId7"/>
    <p:sldId id="281" r:id="rId8"/>
    <p:sldId id="263" r:id="rId9"/>
    <p:sldId id="315" r:id="rId10"/>
    <p:sldId id="316" r:id="rId11"/>
    <p:sldId id="262" r:id="rId12"/>
    <p:sldId id="292" r:id="rId13"/>
    <p:sldId id="265" r:id="rId14"/>
    <p:sldId id="317" r:id="rId15"/>
    <p:sldId id="264" r:id="rId16"/>
    <p:sldId id="313" r:id="rId17"/>
    <p:sldId id="268" r:id="rId18"/>
    <p:sldId id="330" r:id="rId19"/>
    <p:sldId id="325" r:id="rId20"/>
    <p:sldId id="326" r:id="rId21"/>
    <p:sldId id="327" r:id="rId22"/>
    <p:sldId id="328" r:id="rId23"/>
    <p:sldId id="329" r:id="rId24"/>
    <p:sldId id="319" r:id="rId25"/>
    <p:sldId id="321" r:id="rId26"/>
    <p:sldId id="320" r:id="rId27"/>
    <p:sldId id="323" r:id="rId28"/>
    <p:sldId id="295" r:id="rId29"/>
    <p:sldId id="267" r:id="rId30"/>
    <p:sldId id="318" r:id="rId31"/>
    <p:sldId id="280" r:id="rId32"/>
    <p:sldId id="279" r:id="rId33"/>
    <p:sldId id="269" r:id="rId34"/>
    <p:sldId id="301" r:id="rId35"/>
    <p:sldId id="310" r:id="rId36"/>
    <p:sldId id="311" r:id="rId37"/>
    <p:sldId id="304" r:id="rId38"/>
    <p:sldId id="305" r:id="rId39"/>
    <p:sldId id="307" r:id="rId40"/>
    <p:sldId id="308" r:id="rId41"/>
    <p:sldId id="309" r:id="rId42"/>
    <p:sldId id="296" r:id="rId43"/>
    <p:sldId id="285" r:id="rId44"/>
    <p:sldId id="297" r:id="rId45"/>
    <p:sldId id="282" r:id="rId46"/>
    <p:sldId id="284" r:id="rId47"/>
    <p:sldId id="331" r:id="rId48"/>
    <p:sldId id="283" r:id="rId49"/>
    <p:sldId id="287" r:id="rId50"/>
  </p:sldIdLst>
  <p:sldSz cx="6858000" cy="514350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91" autoAdjust="0"/>
    <p:restoredTop sz="78822" autoAdjust="0"/>
  </p:normalViewPr>
  <p:slideViewPr>
    <p:cSldViewPr snapToGrid="0" snapToObjects="1">
      <p:cViewPr varScale="1">
        <p:scale>
          <a:sx n="118" d="100"/>
          <a:sy n="118" d="100"/>
        </p:scale>
        <p:origin x="1212" y="96"/>
      </p:cViewPr>
      <p:guideLst>
        <p:guide orient="horz" pos="1620"/>
        <p:guide pos="2160"/>
      </p:guideLst>
    </p:cSldViewPr>
  </p:slideViewPr>
  <p:outlineViewPr>
    <p:cViewPr>
      <p:scale>
        <a:sx n="33" d="100"/>
        <a:sy n="33" d="100"/>
      </p:scale>
      <p:origin x="0" y="64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BE"/>
              <a:t>16-05-17</a:t>
            </a: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3748A-8C53-4F41-8ADF-D77E0401A2D0}" type="slidenum">
              <a:rPr lang="fr-BE" smtClean="0"/>
              <a:t>‹#›</a:t>
            </a:fld>
            <a:endParaRPr lang="fr-BE"/>
          </a:p>
        </p:txBody>
      </p:sp>
    </p:spTree>
    <p:extLst>
      <p:ext uri="{BB962C8B-B14F-4D97-AF65-F5344CB8AC3E}">
        <p14:creationId xmlns:p14="http://schemas.microsoft.com/office/powerpoint/2010/main" val="11556203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fr-BE"/>
              <a:t>16-05-17</a:t>
            </a: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20745-1C4C-4D89-A333-9E09C1DA921C}" type="slidenum">
              <a:rPr lang="fr-BE" smtClean="0"/>
              <a:t>‹#›</a:t>
            </a:fld>
            <a:endParaRPr lang="fr-BE"/>
          </a:p>
        </p:txBody>
      </p:sp>
    </p:spTree>
    <p:extLst>
      <p:ext uri="{BB962C8B-B14F-4D97-AF65-F5344CB8AC3E}">
        <p14:creationId xmlns:p14="http://schemas.microsoft.com/office/powerpoint/2010/main" val="17573174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Hello everyone, and first of all thank you for being still here for the last presentation of the day! Wesley, Michael and I will present to you the product of our work, the </a:t>
            </a:r>
            <a:r>
              <a:rPr lang="en-GB" noProof="0" dirty="0" err="1"/>
              <a:t>scanbook</a:t>
            </a:r>
            <a:r>
              <a:rPr lang="en-GB" noProof="0" dirty="0"/>
              <a:t> version 2017</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a:t>
            </a:fld>
            <a:endParaRPr lang="fr-BE"/>
          </a:p>
        </p:txBody>
      </p:sp>
    </p:spTree>
    <p:extLst>
      <p:ext uri="{BB962C8B-B14F-4D97-AF65-F5344CB8AC3E}">
        <p14:creationId xmlns:p14="http://schemas.microsoft.com/office/powerpoint/2010/main" val="427978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Many other parts where designed to hold the motor, to stabilize it or to hold the cameras.</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10</a:t>
            </a:fld>
            <a:endParaRPr lang="fr-BE"/>
          </a:p>
        </p:txBody>
      </p:sp>
    </p:spTree>
    <p:extLst>
      <p:ext uri="{BB962C8B-B14F-4D97-AF65-F5344CB8AC3E}">
        <p14:creationId xmlns:p14="http://schemas.microsoft.com/office/powerpoint/2010/main" val="15678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Here is an overview of the whole system, where you can see the corner modules connected together by simple rods, and the other parts attached to those rods.</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11</a:t>
            </a:fld>
            <a:endParaRPr lang="fr-BE"/>
          </a:p>
        </p:txBody>
      </p:sp>
    </p:spTree>
    <p:extLst>
      <p:ext uri="{BB962C8B-B14F-4D97-AF65-F5344CB8AC3E}">
        <p14:creationId xmlns:p14="http://schemas.microsoft.com/office/powerpoint/2010/main" val="2072799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As we are Electronics engineering students, let’s see a little bit of actual electronics.</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12</a:t>
            </a:fld>
            <a:endParaRPr lang="fr-BE"/>
          </a:p>
        </p:txBody>
      </p:sp>
    </p:spTree>
    <p:extLst>
      <p:ext uri="{BB962C8B-B14F-4D97-AF65-F5344CB8AC3E}">
        <p14:creationId xmlns:p14="http://schemas.microsoft.com/office/powerpoint/2010/main" val="226465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Last</a:t>
            </a:r>
            <a:r>
              <a:rPr lang="en-GB" baseline="0" noProof="0" dirty="0"/>
              <a:t> year, there was a problem with the motor and the driver. When the motor was disabled at the UP position, it falling down (thanks to gravity) and </a:t>
            </a:r>
            <a:r>
              <a:rPr lang="en-GB" baseline="0" noProof="0" dirty="0" err="1"/>
              <a:t>ElectroMotive</a:t>
            </a:r>
            <a:r>
              <a:rPr lang="en-GB" baseline="0" noProof="0" dirty="0"/>
              <a:t> Force were generated and returned to the driver. The diodes in the driver break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a:t>To solve this problem, we forced the “enable” pin of the driver to the ground. So, the motor is always supplied.</a:t>
            </a:r>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13</a:t>
            </a:fld>
            <a:endParaRPr lang="fr-BE"/>
          </a:p>
        </p:txBody>
      </p:sp>
    </p:spTree>
    <p:extLst>
      <p:ext uri="{BB962C8B-B14F-4D97-AF65-F5344CB8AC3E}">
        <p14:creationId xmlns:p14="http://schemas.microsoft.com/office/powerpoint/2010/main" val="399191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PCB used to control the motor is represented on the two pictures. It is composed by two main part : the power supply and the motor control part.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power supply part has three switches to control all the voltages. And there is also a rectifier to convert the supply voltage (about 10-12 V) to a 5V voltage. The 5V voltage is used to supply the microcontroller and the driver. And the supply voltage is used to supply the stepper motor. The rectifier allows to have a single external power supply.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The motor control part has a microcontroller, a stepper motor driver and several connectors. The microcontroller exchange messages with the Raspberry PI and controls the driver. This one control the stepper motor. Connectors are used to connect the Raspberry PI, the two sensors, the motor and the ISP (to program the microcontroller).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Last year’s PCB has been modified and reused because it works fine except from the motor driver problem.</a:t>
            </a:r>
            <a:endParaRPr lang="en-GB" b="1"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14</a:t>
            </a:fld>
            <a:endParaRPr lang="fr-BE"/>
          </a:p>
        </p:txBody>
      </p:sp>
    </p:spTree>
    <p:extLst>
      <p:ext uri="{BB962C8B-B14F-4D97-AF65-F5344CB8AC3E}">
        <p14:creationId xmlns:p14="http://schemas.microsoft.com/office/powerpoint/2010/main" val="356339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As we said earlier, we wanted to use two cameras. Unfortunately, the raspberry Pi only has one camera interface! We had some options there: using two raspberry Pi 3, using one raspberry pi 3 and one raspberry Pi Zero which is a lighter and cheaper version or putting the camera on a motorized XY system. But the solution used this year is to design and sue a switching electronics circuit to connect the two cameras to one raspberry.</a:t>
            </a:r>
          </a:p>
          <a:p>
            <a:r>
              <a:rPr lang="en-GB" noProof="0" dirty="0"/>
              <a:t>The interface used to transfer the image data is a MIPI CSI 4 lanes. It is an high speed serial communication (up to 1Gbps) and it’s licensed so it’s really hard to find specifications about this interface.</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15</a:t>
            </a:fld>
            <a:endParaRPr lang="fr-BE"/>
          </a:p>
        </p:txBody>
      </p:sp>
    </p:spTree>
    <p:extLst>
      <p:ext uri="{BB962C8B-B14F-4D97-AF65-F5344CB8AC3E}">
        <p14:creationId xmlns:p14="http://schemas.microsoft.com/office/powerpoint/2010/main" val="99335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Another interface is used between the camera and the raspberry Pi: the CCI control interface is used by the raspberry to detect and configure the camera. It is a simple I²C communication, so it’s well known and we can use regular logic IC’s to do the switching, but the actual configurations is hidden in a binary blob in the Raspberry Pi firmware.</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16</a:t>
            </a:fld>
            <a:endParaRPr lang="fr-BE"/>
          </a:p>
        </p:txBody>
      </p:sp>
    </p:spTree>
    <p:extLst>
      <p:ext uri="{BB962C8B-B14F-4D97-AF65-F5344CB8AC3E}">
        <p14:creationId xmlns:p14="http://schemas.microsoft.com/office/powerpoint/2010/main" val="692337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17</a:t>
            </a:fld>
            <a:endParaRPr lang="fr-BE"/>
          </a:p>
        </p:txBody>
      </p:sp>
    </p:spTree>
    <p:extLst>
      <p:ext uri="{BB962C8B-B14F-4D97-AF65-F5344CB8AC3E}">
        <p14:creationId xmlns:p14="http://schemas.microsoft.com/office/powerpoint/2010/main" val="159616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18</a:t>
            </a:fld>
            <a:endParaRPr lang="fr-BE"/>
          </a:p>
        </p:txBody>
      </p:sp>
    </p:spTree>
    <p:extLst>
      <p:ext uri="{BB962C8B-B14F-4D97-AF65-F5344CB8AC3E}">
        <p14:creationId xmlns:p14="http://schemas.microsoft.com/office/powerpoint/2010/main" val="246596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200" dirty="0">
                <a:solidFill>
                  <a:schemeClr val="tx1"/>
                </a:solidFill>
                <a:effectLst/>
                <a:latin typeface="+mn-lt"/>
                <a:ea typeface="+mn-ea"/>
                <a:cs typeface="+mn-cs"/>
              </a:rPr>
              <a:t>Concerning the image processing, we chose to use the OpenCV library on the Raspberry pi. It is a library specialized in real time image processing. After installing the library, we started to do several tests with the Pi Cameras used. Each of the cameras allow to take a single-page shot. These two cameras are connected to the electronic switch circuit seen previously.</a:t>
            </a:r>
          </a:p>
          <a:p>
            <a:r>
              <a:rPr lang="en-US" sz="1200" kern="1200" dirty="0">
                <a:solidFill>
                  <a:schemeClr val="tx1"/>
                </a:solidFill>
                <a:effectLst/>
                <a:latin typeface="+mn-lt"/>
                <a:ea typeface="+mn-ea"/>
                <a:cs typeface="+mn-cs"/>
              </a:rPr>
              <a:t>The tests were carried out in two parts : the first step is to detect the outline of a page of the book and the second step is to correct and stretch the picture of a single page.</a:t>
            </a:r>
          </a:p>
          <a:p>
            <a:r>
              <a:rPr lang="en-US" sz="1200" kern="1200" dirty="0">
                <a:solidFill>
                  <a:schemeClr val="tx1"/>
                </a:solidFill>
                <a:effectLst/>
                <a:latin typeface="+mn-lt"/>
                <a:ea typeface="+mn-ea"/>
                <a:cs typeface="+mn-cs"/>
              </a:rPr>
              <a:t>The following slides will present a simplified version of the image process steps.</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19</a:t>
            </a:fld>
            <a:endParaRPr lang="fr-BE"/>
          </a:p>
        </p:txBody>
      </p:sp>
    </p:spTree>
    <p:extLst>
      <p:ext uri="{BB962C8B-B14F-4D97-AF65-F5344CB8AC3E}">
        <p14:creationId xmlns:p14="http://schemas.microsoft.com/office/powerpoint/2010/main" val="219557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Some of you may not know what is the </a:t>
            </a:r>
            <a:r>
              <a:rPr lang="en-GB" noProof="0" dirty="0" err="1"/>
              <a:t>Scanbook</a:t>
            </a:r>
            <a:r>
              <a:rPr lang="en-GB" noProof="0" dirty="0"/>
              <a:t> project. It’s a semi-automatic book scanner and it’s purpose is to facilitate the process of digitizing a book by automatizing as much part of the process as possible. Basically, it uses a motorized mobile part to press glasses against the pages and cameras to take pictures of the pages.</a:t>
            </a:r>
          </a:p>
          <a:p>
            <a:r>
              <a:rPr lang="en-GB" noProof="0" dirty="0"/>
              <a:t>Allow me to start with the results for once. On the left part of the slide you can see</a:t>
            </a:r>
            <a:r>
              <a:rPr lang="en-GB" baseline="0" noProof="0" dirty="0"/>
              <a:t> last year’s system and the right picture is the new one.</a:t>
            </a:r>
            <a:br>
              <a:rPr lang="en-GB" baseline="0" noProof="0" dirty="0"/>
            </a:br>
            <a:r>
              <a:rPr lang="en-GB" baseline="0" noProof="0" dirty="0"/>
              <a:t>Obviously you can spot a lot of changes between the two ! Basically every part of the design has changed: the mechanical system, the electronic and the software.</a:t>
            </a:r>
            <a:endParaRPr lang="en-GB" noProof="0" dirty="0"/>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a:t>
            </a:fld>
            <a:endParaRPr lang="fr-BE" dirty="0"/>
          </a:p>
        </p:txBody>
      </p:sp>
    </p:spTree>
    <p:extLst>
      <p:ext uri="{BB962C8B-B14F-4D97-AF65-F5344CB8AC3E}">
        <p14:creationId xmlns:p14="http://schemas.microsoft.com/office/powerpoint/2010/main" val="1074592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first, the </a:t>
            </a:r>
            <a:r>
              <a:rPr lang="en-GB" sz="1200" kern="1200" dirty="0" err="1">
                <a:solidFill>
                  <a:schemeClr val="tx1"/>
                </a:solidFill>
                <a:effectLst/>
                <a:latin typeface="+mn-lt"/>
                <a:ea typeface="+mn-ea"/>
                <a:cs typeface="+mn-cs"/>
              </a:rPr>
              <a:t>color</a:t>
            </a:r>
            <a:r>
              <a:rPr lang="en-GB" sz="1200" kern="1200" dirty="0">
                <a:solidFill>
                  <a:schemeClr val="tx1"/>
                </a:solidFill>
                <a:effectLst/>
                <a:latin typeface="+mn-lt"/>
                <a:ea typeface="+mn-ea"/>
                <a:cs typeface="+mn-cs"/>
              </a:rPr>
              <a:t> picture is converted to grayscales.</a:t>
            </a:r>
            <a:endParaRPr lang="fr-BE" dirty="0"/>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20</a:t>
            </a:fld>
            <a:endParaRPr lang="fr-BE"/>
          </a:p>
        </p:txBody>
      </p:sp>
    </p:spTree>
    <p:extLst>
      <p:ext uri="{BB962C8B-B14F-4D97-AF65-F5344CB8AC3E}">
        <p14:creationId xmlns:p14="http://schemas.microsoft.com/office/powerpoint/2010/main" val="79709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Secondly, a Gaussian filter is applied to reduce the noise and the details of the picture. This step has the effect of blurring the picture.</a:t>
            </a:r>
            <a:endParaRPr lang="fr-B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Third, we apply a Canny filter which allows to detect the contours of all the elements in the picture.</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21</a:t>
            </a:fld>
            <a:endParaRPr lang="fr-BE"/>
          </a:p>
        </p:txBody>
      </p:sp>
    </p:spTree>
    <p:extLst>
      <p:ext uri="{BB962C8B-B14F-4D97-AF65-F5344CB8AC3E}">
        <p14:creationId xmlns:p14="http://schemas.microsoft.com/office/powerpoint/2010/main" val="332831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Fourth, we apply a contour detection algorithm and display the retrieved contour on the colour picture.</a:t>
            </a:r>
            <a:endParaRPr lang="fr-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we stretch the picture.</a:t>
            </a:r>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22</a:t>
            </a:fld>
            <a:endParaRPr lang="fr-BE"/>
          </a:p>
        </p:txBody>
      </p:sp>
    </p:spTree>
    <p:extLst>
      <p:ext uri="{BB962C8B-B14F-4D97-AF65-F5344CB8AC3E}">
        <p14:creationId xmlns:p14="http://schemas.microsoft.com/office/powerpoint/2010/main" val="3423528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23</a:t>
            </a:fld>
            <a:endParaRPr lang="fr-BE"/>
          </a:p>
        </p:txBody>
      </p:sp>
    </p:spTree>
    <p:extLst>
      <p:ext uri="{BB962C8B-B14F-4D97-AF65-F5344CB8AC3E}">
        <p14:creationId xmlns:p14="http://schemas.microsoft.com/office/powerpoint/2010/main" val="425624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As we said before, the system is now controlled by a </a:t>
            </a:r>
            <a:r>
              <a:rPr lang="en-GB" noProof="0" dirty="0" err="1"/>
              <a:t>Rasperry</a:t>
            </a:r>
            <a:r>
              <a:rPr lang="en-GB" noProof="0" dirty="0"/>
              <a:t> PI and not a computer. But what is a Raspberry PI ? It is a </a:t>
            </a:r>
            <a:r>
              <a:rPr lang="en-GB" noProof="0" dirty="0" err="1"/>
              <a:t>nano</a:t>
            </a:r>
            <a:r>
              <a:rPr lang="en-GB" noProof="0" dirty="0"/>
              <a:t>-computer that has the size of a credit card. Many models exist and the one used in the </a:t>
            </a:r>
            <a:r>
              <a:rPr lang="en-GB" noProof="0" dirty="0" err="1"/>
              <a:t>Scanbook</a:t>
            </a:r>
            <a:r>
              <a:rPr lang="en-GB" noProof="0" dirty="0"/>
              <a:t> project is the </a:t>
            </a:r>
            <a:r>
              <a:rPr lang="en-GB" noProof="0" dirty="0" err="1"/>
              <a:t>Rasperry</a:t>
            </a:r>
            <a:r>
              <a:rPr lang="en-GB" noProof="0" dirty="0"/>
              <a:t> Pi 3. It cost about € 35 and it allows to make the </a:t>
            </a:r>
            <a:r>
              <a:rPr lang="en-GB" noProof="0" dirty="0" err="1"/>
              <a:t>Scanbook</a:t>
            </a:r>
            <a:r>
              <a:rPr lang="en-GB" noProof="0" dirty="0"/>
              <a:t> a compact and autonomous system. </a:t>
            </a:r>
          </a:p>
          <a:p>
            <a:endParaRPr lang="en-GB" noProof="0" dirty="0"/>
          </a:p>
          <a:p>
            <a:r>
              <a:rPr lang="en-GB" noProof="0" dirty="0"/>
              <a:t>The control program of the </a:t>
            </a:r>
            <a:r>
              <a:rPr lang="en-GB" noProof="0" dirty="0" err="1"/>
              <a:t>Scanbook</a:t>
            </a:r>
            <a:r>
              <a:rPr lang="en-GB" noProof="0" dirty="0"/>
              <a:t> was developed on the Raspberry but it actually first required an O.S. and a lot of configuration to work properly !</a:t>
            </a:r>
          </a:p>
          <a:p>
            <a:r>
              <a:rPr lang="en-GB" noProof="0" dirty="0"/>
              <a:t>The configurations concerned the image processing library, the serial communication with the PCB, the touch screen, and so on. Installation and all the configurations took time, about 16h !!!</a:t>
            </a:r>
          </a:p>
          <a:p>
            <a:endParaRPr lang="en-GB" noProof="0" dirty="0"/>
          </a:p>
          <a:p>
            <a:r>
              <a:rPr lang="en-GB" noProof="0" dirty="0"/>
              <a:t>After the installations and configurations were finished, the software development and image processing parts had finally started.</a:t>
            </a: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24</a:t>
            </a:fld>
            <a:endParaRPr lang="fr-BE"/>
          </a:p>
        </p:txBody>
      </p:sp>
    </p:spTree>
    <p:extLst>
      <p:ext uri="{BB962C8B-B14F-4D97-AF65-F5344CB8AC3E}">
        <p14:creationId xmlns:p14="http://schemas.microsoft.com/office/powerpoint/2010/main" val="189697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This is</a:t>
            </a:r>
            <a:r>
              <a:rPr lang="en-GB" baseline="0" noProof="0" dirty="0"/>
              <a:t> the list of commands exchanged from the Raspberry Pi to the PCB.</a:t>
            </a:r>
          </a:p>
          <a:p>
            <a:r>
              <a:rPr lang="en-GB" baseline="0" noProof="0" dirty="0"/>
              <a:t>UP and DOWN commands are used to move the mobile part composed by the glasses. The DISABLE command is used to stop any movement. The five remaining commands are used to set the step size of stepper motor.</a:t>
            </a:r>
          </a:p>
          <a:p>
            <a:endParaRPr lang="en-GB" baseline="0" noProof="0" dirty="0"/>
          </a:p>
          <a:p>
            <a:r>
              <a:rPr lang="en-GB" baseline="0" noProof="0" dirty="0"/>
              <a:t>There are also commands sent by the PCB to the Raspberry Pi. </a:t>
            </a:r>
          </a:p>
          <a:p>
            <a:r>
              <a:rPr lang="en-GB" baseline="0" noProof="0" dirty="0"/>
              <a:t>ISUP and ISDOWN commands are the answer to UP and DOWN commands. ISSTOP is the answer to DISABLE command and STEPSIZESET is the answer for the fives other commands.</a:t>
            </a:r>
          </a:p>
          <a:p>
            <a:r>
              <a:rPr lang="en-GB" baseline="0" noProof="0" dirty="0"/>
              <a:t>There is also a ERROR command in case we need it later.</a:t>
            </a:r>
          </a:p>
          <a:p>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There is an example of command received from the Raspberry Pi. The PCB receives it and performs the command. The sensor detects the mobile part when it is in the top position, the PCB stop the movement and sends a ISUP command to the Raspberry Pi.</a:t>
            </a: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25</a:t>
            </a:fld>
            <a:endParaRPr lang="fr-BE"/>
          </a:p>
        </p:txBody>
      </p:sp>
    </p:spTree>
    <p:extLst>
      <p:ext uri="{BB962C8B-B14F-4D97-AF65-F5344CB8AC3E}">
        <p14:creationId xmlns:p14="http://schemas.microsoft.com/office/powerpoint/2010/main" val="304307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The</a:t>
            </a:r>
            <a:r>
              <a:rPr lang="en-GB" baseline="0" noProof="0" dirty="0"/>
              <a:t> </a:t>
            </a:r>
            <a:r>
              <a:rPr lang="en-GB" baseline="0" noProof="0" dirty="0" err="1"/>
              <a:t>Scanbook</a:t>
            </a:r>
            <a:r>
              <a:rPr lang="en-GB" baseline="0" noProof="0" dirty="0"/>
              <a:t> is controlled by 4 buttons : Start, Next, End and Stop. The start button allows to start a new book, the next button is used to go to the next page, the end button is used to finish the book and the stop button allows to stop the scan and shut down the program. The Raspberry Pi sends and receives command and sensors information to control the mechanical part and the scan sequence.</a:t>
            </a:r>
          </a:p>
          <a:p>
            <a:endParaRPr lang="en-GB" baseline="0" noProof="0" dirty="0"/>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26</a:t>
            </a:fld>
            <a:endParaRPr lang="fr-BE"/>
          </a:p>
        </p:txBody>
      </p:sp>
    </p:spTree>
    <p:extLst>
      <p:ext uri="{BB962C8B-B14F-4D97-AF65-F5344CB8AC3E}">
        <p14:creationId xmlns:p14="http://schemas.microsoft.com/office/powerpoint/2010/main" val="20878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On the left, there are the actions performed when buttons are pressed in a complete scanning process.</a:t>
            </a:r>
          </a:p>
          <a:p>
            <a:endParaRPr lang="en-GB" noProof="0" dirty="0"/>
          </a:p>
          <a:p>
            <a:r>
              <a:rPr lang="en-GB" noProof="0" dirty="0"/>
              <a:t>First, the </a:t>
            </a:r>
            <a:r>
              <a:rPr lang="en-GB" noProof="0" dirty="0" err="1"/>
              <a:t>Scanbook</a:t>
            </a:r>
            <a:r>
              <a:rPr lang="en-GB" noProof="0" dirty="0"/>
              <a:t> is initialized and display “press start”. When the “start” button is pressed, the UP command is sent to the PCB and a new message is displayed “press next or end”. If the “next” button is pressed, DOWN command is sent, message is displayed, pictures are taken and processed, UP command is sent and a new message is displayed. If the “end” button is pressed, a message is displayed, the books is finished and the program return to the initialisation part. When the “stop” button is pressed, the system shutdown.</a:t>
            </a:r>
          </a:p>
          <a:p>
            <a:endParaRPr lang="en-GB" noProof="0" dirty="0"/>
          </a:p>
          <a:p>
            <a:r>
              <a:rPr lang="en-GB" noProof="0" dirty="0"/>
              <a:t>The diagram on the right shows the state machine of the system that defines this sequence.</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27</a:t>
            </a:fld>
            <a:endParaRPr lang="fr-BE"/>
          </a:p>
        </p:txBody>
      </p:sp>
    </p:spTree>
    <p:extLst>
      <p:ext uri="{BB962C8B-B14F-4D97-AF65-F5344CB8AC3E}">
        <p14:creationId xmlns:p14="http://schemas.microsoft.com/office/powerpoint/2010/main" val="308870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28</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noProof="0" dirty="0"/>
              <a:t>So </a:t>
            </a:r>
            <a:r>
              <a:rPr lang="fr-BE" noProof="0" dirty="0" err="1"/>
              <a:t>there</a:t>
            </a:r>
            <a:r>
              <a:rPr lang="fr-BE" noProof="0" dirty="0"/>
              <a:t> </a:t>
            </a:r>
            <a:r>
              <a:rPr lang="fr-BE" noProof="0" dirty="0" err="1"/>
              <a:t>is</a:t>
            </a:r>
            <a:r>
              <a:rPr lang="fr-BE" noProof="0" dirty="0"/>
              <a:t> not </a:t>
            </a:r>
            <a:r>
              <a:rPr lang="fr-BE" noProof="0" dirty="0" err="1"/>
              <a:t>much</a:t>
            </a:r>
            <a:r>
              <a:rPr lang="fr-BE" noProof="0" dirty="0"/>
              <a:t> to </a:t>
            </a:r>
            <a:r>
              <a:rPr lang="fr-BE" noProof="0" dirty="0" err="1"/>
              <a:t>say</a:t>
            </a:r>
            <a:r>
              <a:rPr lang="fr-BE" noProof="0" dirty="0"/>
              <a:t> about the </a:t>
            </a:r>
            <a:r>
              <a:rPr lang="fr-BE" noProof="0" dirty="0" err="1"/>
              <a:t>mechanical</a:t>
            </a:r>
            <a:r>
              <a:rPr lang="fr-BE" noProof="0" dirty="0"/>
              <a:t> </a:t>
            </a:r>
            <a:r>
              <a:rPr lang="fr-BE" noProof="0" dirty="0" err="1"/>
              <a:t>results</a:t>
            </a:r>
            <a:r>
              <a:rPr lang="fr-BE" noProof="0" dirty="0"/>
              <a:t>. </a:t>
            </a:r>
            <a:r>
              <a:rPr lang="fr-BE" noProof="0" dirty="0" err="1"/>
              <a:t>Basically</a:t>
            </a:r>
            <a:r>
              <a:rPr lang="fr-BE" noProof="0" dirty="0"/>
              <a:t> the structure </a:t>
            </a:r>
            <a:r>
              <a:rPr lang="fr-BE" noProof="0" dirty="0" err="1"/>
              <a:t>is</a:t>
            </a:r>
            <a:r>
              <a:rPr lang="fr-BE" noProof="0" dirty="0"/>
              <a:t> </a:t>
            </a:r>
            <a:r>
              <a:rPr lang="fr-BE" noProof="0" dirty="0" err="1"/>
              <a:t>quite</a:t>
            </a:r>
            <a:r>
              <a:rPr lang="fr-BE" noProof="0" dirty="0"/>
              <a:t> stable and </a:t>
            </a:r>
            <a:r>
              <a:rPr lang="fr-BE" noProof="0" dirty="0" err="1"/>
              <a:t>it’s</a:t>
            </a:r>
            <a:r>
              <a:rPr lang="fr-BE" noProof="0" dirty="0"/>
              <a:t> </a:t>
            </a:r>
            <a:r>
              <a:rPr lang="fr-BE" noProof="0" dirty="0" err="1"/>
              <a:t>modular</a:t>
            </a:r>
            <a:r>
              <a:rPr lang="fr-BE" noProof="0" dirty="0"/>
              <a:t> nature </a:t>
            </a:r>
            <a:r>
              <a:rPr lang="fr-BE" noProof="0" dirty="0" err="1"/>
              <a:t>makes</a:t>
            </a:r>
            <a:r>
              <a:rPr lang="fr-BE" noProof="0" dirty="0"/>
              <a:t> </a:t>
            </a:r>
            <a:r>
              <a:rPr lang="fr-BE" noProof="0" dirty="0" err="1"/>
              <a:t>it</a:t>
            </a:r>
            <a:r>
              <a:rPr lang="fr-BE" noProof="0" dirty="0"/>
              <a:t> </a:t>
            </a:r>
            <a:r>
              <a:rPr lang="fr-BE" noProof="0" dirty="0" err="1"/>
              <a:t>easy</a:t>
            </a:r>
            <a:r>
              <a:rPr lang="fr-BE" noProof="0" dirty="0"/>
              <a:t> to </a:t>
            </a:r>
            <a:r>
              <a:rPr lang="fr-BE" noProof="0" dirty="0" err="1"/>
              <a:t>modify</a:t>
            </a:r>
            <a:r>
              <a:rPr lang="fr-BE" noProof="0" dirty="0"/>
              <a:t>. There are </a:t>
            </a:r>
            <a:r>
              <a:rPr lang="fr-BE" noProof="0" dirty="0" err="1"/>
              <a:t>still</a:t>
            </a:r>
            <a:r>
              <a:rPr lang="fr-BE" noProof="0" dirty="0"/>
              <a:t> </a:t>
            </a:r>
            <a:r>
              <a:rPr lang="fr-BE" noProof="0" dirty="0" err="1"/>
              <a:t>some</a:t>
            </a:r>
            <a:r>
              <a:rPr lang="fr-BE" noProof="0" dirty="0"/>
              <a:t> parts to design in </a:t>
            </a:r>
            <a:r>
              <a:rPr lang="fr-BE" noProof="0" dirty="0" err="1"/>
              <a:t>order</a:t>
            </a:r>
            <a:r>
              <a:rPr lang="fr-BE" noProof="0" dirty="0"/>
              <a:t> to have a </a:t>
            </a:r>
            <a:r>
              <a:rPr lang="fr-BE" noProof="0" dirty="0" err="1"/>
              <a:t>perfectly</a:t>
            </a:r>
            <a:r>
              <a:rPr lang="fr-BE" noProof="0" dirty="0"/>
              <a:t> clean structure, and </a:t>
            </a:r>
            <a:r>
              <a:rPr lang="fr-BE" noProof="0" dirty="0" err="1"/>
              <a:t>some</a:t>
            </a:r>
            <a:r>
              <a:rPr lang="fr-BE" noProof="0" dirty="0"/>
              <a:t> </a:t>
            </a:r>
            <a:r>
              <a:rPr lang="fr-BE" noProof="0" dirty="0" err="1"/>
              <a:t>thinking</a:t>
            </a:r>
            <a:r>
              <a:rPr lang="fr-BE" noProof="0" dirty="0"/>
              <a:t> to put in the </a:t>
            </a:r>
            <a:r>
              <a:rPr lang="fr-BE" noProof="0" dirty="0" err="1"/>
              <a:t>stability</a:t>
            </a:r>
            <a:r>
              <a:rPr lang="fr-BE" noProof="0" dirty="0"/>
              <a:t> of the mobile part. </a:t>
            </a:r>
            <a:r>
              <a:rPr lang="fr-BE" noProof="0" dirty="0" err="1"/>
              <a:t>Indeed</a:t>
            </a:r>
            <a:r>
              <a:rPr lang="fr-BE" noProof="0" dirty="0"/>
              <a:t> </a:t>
            </a:r>
            <a:r>
              <a:rPr lang="fr-BE" noProof="0" dirty="0" err="1"/>
              <a:t>it</a:t>
            </a:r>
            <a:r>
              <a:rPr lang="fr-BE" noProof="0" dirty="0"/>
              <a:t> </a:t>
            </a:r>
            <a:r>
              <a:rPr lang="fr-BE" noProof="0" dirty="0" err="1"/>
              <a:t>works</a:t>
            </a:r>
            <a:r>
              <a:rPr lang="fr-BE" noProof="0" dirty="0"/>
              <a:t> </a:t>
            </a:r>
            <a:r>
              <a:rPr lang="fr-BE" noProof="0" dirty="0" err="1"/>
              <a:t>really</a:t>
            </a:r>
            <a:r>
              <a:rPr lang="fr-BE" noProof="0" dirty="0"/>
              <a:t> </a:t>
            </a:r>
            <a:r>
              <a:rPr lang="fr-BE" noProof="0" dirty="0" err="1"/>
              <a:t>well</a:t>
            </a:r>
            <a:r>
              <a:rPr lang="fr-BE" noProof="0" dirty="0"/>
              <a:t>, but the </a:t>
            </a:r>
            <a:r>
              <a:rPr lang="fr-BE" noProof="0" dirty="0" err="1"/>
              <a:t>stability</a:t>
            </a:r>
            <a:r>
              <a:rPr lang="fr-BE" noProof="0" dirty="0"/>
              <a:t> of </a:t>
            </a:r>
            <a:r>
              <a:rPr lang="fr-BE" noProof="0" dirty="0" err="1"/>
              <a:t>it</a:t>
            </a:r>
            <a:r>
              <a:rPr lang="fr-BE" noProof="0" dirty="0"/>
              <a:t> </a:t>
            </a:r>
            <a:r>
              <a:rPr lang="fr-BE" noProof="0" dirty="0" err="1"/>
              <a:t>could</a:t>
            </a:r>
            <a:r>
              <a:rPr lang="fr-BE" noProof="0" dirty="0"/>
              <a:t> </a:t>
            </a:r>
            <a:r>
              <a:rPr lang="fr-BE" noProof="0" dirty="0" err="1"/>
              <a:t>be</a:t>
            </a:r>
            <a:r>
              <a:rPr lang="fr-BE" noProof="0" dirty="0"/>
              <a:t> a </a:t>
            </a:r>
            <a:r>
              <a:rPr lang="fr-BE" noProof="0" dirty="0" err="1"/>
              <a:t>little</a:t>
            </a:r>
            <a:r>
              <a:rPr lang="fr-BE" noProof="0" dirty="0"/>
              <a:t> bit </a:t>
            </a:r>
            <a:r>
              <a:rPr lang="fr-BE" noProof="0" dirty="0" err="1"/>
              <a:t>better</a:t>
            </a:r>
            <a:r>
              <a:rPr lang="fr-BE" noProof="0" dirty="0"/>
              <a:t>.</a:t>
            </a:r>
          </a:p>
          <a:p>
            <a:endParaRPr lang="fr-BE"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29</a:t>
            </a:fld>
            <a:endParaRPr lang="fr-BE"/>
          </a:p>
        </p:txBody>
      </p:sp>
    </p:spTree>
    <p:extLst>
      <p:ext uri="{BB962C8B-B14F-4D97-AF65-F5344CB8AC3E}">
        <p14:creationId xmlns:p14="http://schemas.microsoft.com/office/powerpoint/2010/main" val="408850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We come from the old system which had a lot of flaws: some of them are listed here and some of the improvements that were made during this semester.</a:t>
            </a:r>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a:t>
            </a:fld>
            <a:endParaRPr lang="fr-BE" dirty="0"/>
          </a:p>
        </p:txBody>
      </p:sp>
    </p:spTree>
    <p:extLst>
      <p:ext uri="{BB962C8B-B14F-4D97-AF65-F5344CB8AC3E}">
        <p14:creationId xmlns:p14="http://schemas.microsoft.com/office/powerpoint/2010/main" val="3535873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About the electronics circuit results: you can see the result of the PCB design on the left: a 2 layer PCB made with the website </a:t>
            </a:r>
            <a:r>
              <a:rPr lang="en-GB" noProof="0" dirty="0" err="1"/>
              <a:t>elecrow</a:t>
            </a:r>
            <a:r>
              <a:rPr lang="en-GB" noProof="0" dirty="0"/>
              <a:t>. Extra care was given to match the length of all the differential signals traces.</a:t>
            </a:r>
          </a:p>
          <a:p>
            <a:r>
              <a:rPr lang="en-GB" noProof="0" dirty="0"/>
              <a:t>On the right you can see the populated PCB, and especially the really tiny QFN package! This PCB has been tested and proved to be fully functioning.</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30</a:t>
            </a:fld>
            <a:endParaRPr lang="fr-BE"/>
          </a:p>
        </p:txBody>
      </p:sp>
    </p:spTree>
    <p:extLst>
      <p:ext uri="{BB962C8B-B14F-4D97-AF65-F5344CB8AC3E}">
        <p14:creationId xmlns:p14="http://schemas.microsoft.com/office/powerpoint/2010/main" val="1667235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 basic and simple python script was done to test and prove the switching of the two cameras on the Raspberry pi, and the system is now able to take pictures from both cameras.</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31</a:t>
            </a:fld>
            <a:endParaRPr lang="fr-BE"/>
          </a:p>
        </p:txBody>
      </p:sp>
    </p:spTree>
    <p:extLst>
      <p:ext uri="{BB962C8B-B14F-4D97-AF65-F5344CB8AC3E}">
        <p14:creationId xmlns:p14="http://schemas.microsoft.com/office/powerpoint/2010/main" val="67529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Here are the image processing results. T</a:t>
            </a:r>
            <a:r>
              <a:rPr lang="en-US" sz="1200" kern="1200" dirty="0">
                <a:solidFill>
                  <a:schemeClr val="tx1"/>
                </a:solidFill>
                <a:effectLst/>
                <a:latin typeface="+mn-lt"/>
                <a:ea typeface="+mn-ea"/>
                <a:cs typeface="+mn-cs"/>
              </a:rPr>
              <a:t>he first tests performed were is to try to detect the outline of a whole book.</a:t>
            </a:r>
            <a:endParaRPr lang="fr-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on the left the original picture and on the right the conversion into gray scale and with the Gaussian filter.</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32</a:t>
            </a:fld>
            <a:endParaRPr lang="fr-BE"/>
          </a:p>
        </p:txBody>
      </p:sp>
    </p:spTree>
    <p:extLst>
      <p:ext uri="{BB962C8B-B14F-4D97-AF65-F5344CB8AC3E}">
        <p14:creationId xmlns:p14="http://schemas.microsoft.com/office/powerpoint/2010/main" val="4113449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apply the Canny filter to detect the contour of the picture’s elements. We can see that with this algorithm we detect elements on the pages, like the figures.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threshold value can be configured to tweak the detection. </a:t>
            </a:r>
            <a:endParaRPr lang="fr-BE" sz="1200" kern="1200" dirty="0">
              <a:solidFill>
                <a:schemeClr val="tx1"/>
              </a:solidFill>
              <a:effectLst/>
              <a:latin typeface="+mn-lt"/>
              <a:ea typeface="+mn-ea"/>
              <a:cs typeface="+mn-cs"/>
            </a:endParaRP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33</a:t>
            </a:fld>
            <a:endParaRPr lang="fr-BE"/>
          </a:p>
        </p:txBody>
      </p:sp>
    </p:spTree>
    <p:extLst>
      <p:ext uri="{BB962C8B-B14F-4D97-AF65-F5344CB8AC3E}">
        <p14:creationId xmlns:p14="http://schemas.microsoft.com/office/powerpoint/2010/main" val="4176497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Finally, we apply the detection of contours and draw it. This test is successful, but let’s see what happens when the threshold value is changed.</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34</a:t>
            </a:fld>
            <a:endParaRPr lang="fr-BE"/>
          </a:p>
        </p:txBody>
      </p:sp>
    </p:spTree>
    <p:extLst>
      <p:ext uri="{BB962C8B-B14F-4D97-AF65-F5344CB8AC3E}">
        <p14:creationId xmlns:p14="http://schemas.microsoft.com/office/powerpoint/2010/main" val="2740096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increase the threshold value, we see that some part of the inside of the pages, like parts of the text and the central part of the book, have disappeared.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increasing the threshold is improving the result but we can also have the opposite effect by decreasing it.</a:t>
            </a:r>
            <a:endParaRPr lang="fr-BE" sz="1200" kern="1200" dirty="0">
              <a:solidFill>
                <a:schemeClr val="tx1"/>
              </a:solidFill>
              <a:effectLst/>
              <a:latin typeface="+mn-lt"/>
              <a:ea typeface="+mn-ea"/>
              <a:cs typeface="+mn-cs"/>
            </a:endParaRP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35</a:t>
            </a:fld>
            <a:endParaRPr lang="fr-BE"/>
          </a:p>
        </p:txBody>
      </p:sp>
    </p:spTree>
    <p:extLst>
      <p:ext uri="{BB962C8B-B14F-4D97-AF65-F5344CB8AC3E}">
        <p14:creationId xmlns:p14="http://schemas.microsoft.com/office/powerpoint/2010/main" val="3804663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lower the threshold value of the Canny filter, more elements of the book are appearing, like the figures and almost the whole text. The problem is that the result on the final detection of the contour will be worse and imperfections appear.</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36</a:t>
            </a:fld>
            <a:endParaRPr lang="fr-BE"/>
          </a:p>
        </p:txBody>
      </p:sp>
    </p:spTree>
    <p:extLst>
      <p:ext uri="{BB962C8B-B14F-4D97-AF65-F5344CB8AC3E}">
        <p14:creationId xmlns:p14="http://schemas.microsoft.com/office/powerpoint/2010/main" val="901157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result of the contour detection algorithm with a lower threshold value. We can see a decrease in quality of the detected outline and also the detection of parasitic elements outside the book.</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37</a:t>
            </a:fld>
            <a:endParaRPr lang="fr-BE"/>
          </a:p>
        </p:txBody>
      </p:sp>
    </p:spTree>
    <p:extLst>
      <p:ext uri="{BB962C8B-B14F-4D97-AF65-F5344CB8AC3E}">
        <p14:creationId xmlns:p14="http://schemas.microsoft.com/office/powerpoint/2010/main" val="3087742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are the two results with different threshold values. This first test allowed to illustrate the importance of</a:t>
            </a:r>
            <a:r>
              <a:rPr lang="en-US" sz="1200" kern="1200" dirty="0">
                <a:solidFill>
                  <a:schemeClr val="tx1"/>
                </a:solidFill>
                <a:effectLst/>
                <a:latin typeface="+mn-lt"/>
                <a:ea typeface="+mn-ea"/>
                <a:cs typeface="+mn-cs"/>
              </a:rPr>
              <a:t> the threshold value to obtain a satisfying result!</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38</a:t>
            </a:fld>
            <a:endParaRPr lang="fr-BE"/>
          </a:p>
        </p:txBody>
      </p:sp>
    </p:spTree>
    <p:extLst>
      <p:ext uri="{BB962C8B-B14F-4D97-AF65-F5344CB8AC3E}">
        <p14:creationId xmlns:p14="http://schemas.microsoft.com/office/powerpoint/2010/main" val="4110958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test was performed to try the stretching and correction of the page. This test was done on a single-page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performing the steps mentioned previously to detect the contour, an algorithm detects the largest rectangle on the picture and return the coordinates of the four corners. We can see below the values of the four corners returned by the algorithm. The only remaining step is to stretch the image in the perfect shape.</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39</a:t>
            </a:fld>
            <a:endParaRPr lang="fr-BE"/>
          </a:p>
        </p:txBody>
      </p:sp>
    </p:spTree>
    <p:extLst>
      <p:ext uri="{BB962C8B-B14F-4D97-AF65-F5344CB8AC3E}">
        <p14:creationId xmlns:p14="http://schemas.microsoft.com/office/powerpoint/2010/main" val="64059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a:t>This is the global schematic of the </a:t>
            </a:r>
            <a:r>
              <a:rPr lang="en-GB" dirty="0" err="1"/>
              <a:t>Scanbook</a:t>
            </a:r>
            <a:r>
              <a:rPr lang="en-GB" dirty="0"/>
              <a:t>. The main component is the Raspberry Pi 3 which replaces the computer to control the whole system. The Raspberry Pi interacts with the two cameras and the motor control PCB. Cameras are connected to the Raspberry Pi through a switch circuit (because there is only one camera port on the Raspberry Pi). The PCB controls the motor and this one controls the </a:t>
            </a:r>
            <a:r>
              <a:rPr lang="en-GB" noProof="0" dirty="0"/>
              <a:t>mechanical</a:t>
            </a:r>
            <a:r>
              <a:rPr lang="en-GB" dirty="0"/>
              <a:t> part. T</a:t>
            </a:r>
            <a:r>
              <a:rPr lang="en-GB" baseline="0" dirty="0"/>
              <a:t>h</a:t>
            </a:r>
            <a:r>
              <a:rPr lang="en-GB" dirty="0"/>
              <a:t>e mechanical part is composed by mobile glasses and the two sensors mechanism</a:t>
            </a:r>
            <a:r>
              <a:rPr lang="en-GB" baseline="0" dirty="0"/>
              <a:t> to detect when the glasses are at the UP or DOWN position.</a:t>
            </a:r>
            <a:endParaRPr lang="en-GB"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a:t>
            </a:fld>
            <a:endParaRPr lang="fr-BE"/>
          </a:p>
        </p:txBody>
      </p:sp>
    </p:spTree>
    <p:extLst>
      <p:ext uri="{BB962C8B-B14F-4D97-AF65-F5344CB8AC3E}">
        <p14:creationId xmlns:p14="http://schemas.microsoft.com/office/powerpoint/2010/main" val="3991864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we do not get a satisfying result. The problem is that a part of the second page is detected in the detection of our contour. The solution to this problem would be to hide this part in a software way by adding a black strip.</a:t>
            </a:r>
            <a:endParaRPr lang="fr-BE" sz="1200" kern="1200" dirty="0">
              <a:solidFill>
                <a:schemeClr val="tx1"/>
              </a:solidFill>
              <a:effectLst/>
              <a:latin typeface="+mn-lt"/>
              <a:ea typeface="+mn-ea"/>
              <a:cs typeface="+mn-cs"/>
            </a:endParaRPr>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40</a:t>
            </a:fld>
            <a:endParaRPr lang="fr-BE"/>
          </a:p>
        </p:txBody>
      </p:sp>
    </p:spTree>
    <p:extLst>
      <p:ext uri="{BB962C8B-B14F-4D97-AF65-F5344CB8AC3E}">
        <p14:creationId xmlns:p14="http://schemas.microsoft.com/office/powerpoint/2010/main" val="3880755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we added a black strip to hide the second page. The result obtained is more </a:t>
            </a:r>
            <a:r>
              <a:rPr lang="en-US" sz="1200" kern="1200" dirty="0">
                <a:solidFill>
                  <a:schemeClr val="tx1"/>
                </a:solidFill>
                <a:effectLst/>
                <a:latin typeface="+mn-lt"/>
                <a:ea typeface="+mn-ea"/>
                <a:cs typeface="+mn-cs"/>
              </a:rPr>
              <a:t>satisfying</a:t>
            </a:r>
            <a:r>
              <a:rPr lang="en-US" dirty="0"/>
              <a:t> than the previous one. But this solution can only be used if the cameras do not change position and depends on the size of the book</a:t>
            </a:r>
            <a:endParaRPr lang="fr-BE" dirty="0"/>
          </a:p>
          <a:p>
            <a:endParaRPr lang="fr-BE"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41</a:t>
            </a:fld>
            <a:endParaRPr lang="fr-BE"/>
          </a:p>
        </p:txBody>
      </p:sp>
    </p:spTree>
    <p:extLst>
      <p:ext uri="{BB962C8B-B14F-4D97-AF65-F5344CB8AC3E}">
        <p14:creationId xmlns:p14="http://schemas.microsoft.com/office/powerpoint/2010/main" val="897057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42</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Some of the issues we had during the project are listed here.</a:t>
            </a:r>
          </a:p>
          <a:p>
            <a:r>
              <a:rPr lang="en-GB" noProof="0" dirty="0"/>
              <a:t>The QFN package soldering was basically a nightmare. It requires hot air or oven reflow soldering and we are not trained to do it efficiently.</a:t>
            </a:r>
          </a:p>
          <a:p>
            <a:r>
              <a:rPr lang="en-GB" noProof="0" dirty="0"/>
              <a:t>The OpenCV installation and configuration on the raspberry Pi took a lot of time, that caused a delay in the starting of the software implementation.</a:t>
            </a:r>
          </a:p>
          <a:p>
            <a:r>
              <a:rPr lang="en-GB" noProof="0" dirty="0"/>
              <a:t>The serial interface configuration on the Raspberry Pi 3 was also difficult because in the version 3 it is used by the Bluetooth internal component of the raspberry pi 3. A lot of configuration had to be done to disconnect it from the Bluetooth component to be able to use it ourselves.</a:t>
            </a:r>
          </a:p>
          <a:p>
            <a:r>
              <a:rPr lang="en-GB" noProof="0" dirty="0"/>
              <a:t>Finally the graphical interface configuration took too much time for us to be able to produce a usable GUI before the end of the semester</a:t>
            </a:r>
          </a:p>
          <a:p>
            <a:r>
              <a:rPr lang="en-GB" noProof="0" dirty="0"/>
              <a:t> </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43</a:t>
            </a:fld>
            <a:endParaRPr lang="fr-BE"/>
          </a:p>
        </p:txBody>
      </p:sp>
    </p:spTree>
    <p:extLst>
      <p:ext uri="{BB962C8B-B14F-4D97-AF65-F5344CB8AC3E}">
        <p14:creationId xmlns:p14="http://schemas.microsoft.com/office/powerpoint/2010/main" val="2467834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44</a:t>
            </a:fld>
            <a:endParaRPr lang="fr-BE"/>
          </a:p>
        </p:txBody>
      </p:sp>
    </p:spTree>
    <p:extLst>
      <p:ext uri="{BB962C8B-B14F-4D97-AF65-F5344CB8AC3E}">
        <p14:creationId xmlns:p14="http://schemas.microsoft.com/office/powerpoint/2010/main" val="3534581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To conclude, let’s see the current state of the project. We have an improved mechanical structure, we have solved the motor driver issue form last year, we have a 2 cameras setup which basically allows us to have enough resolution for a usable final result, and the image processing is now done on an embedded system with the full version of the OpenCV library.</a:t>
            </a:r>
          </a:p>
          <a:p>
            <a:endParaRPr lang="en-GB" noProof="0" dirty="0"/>
          </a:p>
          <a:p>
            <a:r>
              <a:rPr lang="en-GB" noProof="0" dirty="0"/>
              <a:t>In a word, we can argue that every part of the system we developed are now </a:t>
            </a:r>
            <a:r>
              <a:rPr lang="en-GB" noProof="0" dirty="0" err="1"/>
              <a:t>functionnals</a:t>
            </a:r>
            <a:r>
              <a:rPr lang="en-GB" noProof="0" dirty="0"/>
              <a:t>!</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45</a:t>
            </a:fld>
            <a:endParaRPr lang="fr-BE"/>
          </a:p>
        </p:txBody>
      </p:sp>
    </p:spTree>
    <p:extLst>
      <p:ext uri="{BB962C8B-B14F-4D97-AF65-F5344CB8AC3E}">
        <p14:creationId xmlns:p14="http://schemas.microsoft.com/office/powerpoint/2010/main" val="604807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 list of various improvements is given on the slide. But the most important thing to consider is the actual  integration of all the subsystems we developed into a complete functional system. Once this thing is done, we think the prototype will be able to do its first complete scan of a book, and from there the work can be focused on the practical details, like improving the quality of the image processing or automatically generating and sending a pdf file containing the book.</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46</a:t>
            </a:fld>
            <a:endParaRPr lang="fr-BE"/>
          </a:p>
        </p:txBody>
      </p:sp>
    </p:spTree>
    <p:extLst>
      <p:ext uri="{BB962C8B-B14F-4D97-AF65-F5344CB8AC3E}">
        <p14:creationId xmlns:p14="http://schemas.microsoft.com/office/powerpoint/2010/main" val="2405574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finish this talk, let’s talk about the various documents available for next year’s students. Documentation has been done to try to make them familiarize easily with it. All the source codes and working files along with this documentation will be found on the </a:t>
            </a:r>
            <a:r>
              <a:rPr lang="en-US" dirty="0" err="1"/>
              <a:t>git</a:t>
            </a:r>
            <a:r>
              <a:rPr lang="en-US" dirty="0"/>
              <a:t> repository.</a:t>
            </a:r>
          </a:p>
        </p:txBody>
      </p:sp>
      <p:sp>
        <p:nvSpPr>
          <p:cNvPr id="4" name="Date Placeholder 3"/>
          <p:cNvSpPr>
            <a:spLocks noGrp="1"/>
          </p:cNvSpPr>
          <p:nvPr>
            <p:ph type="dt" idx="10"/>
          </p:nvPr>
        </p:nvSpPr>
        <p:spPr/>
        <p:txBody>
          <a:bodyPr/>
          <a:lstStyle/>
          <a:p>
            <a:r>
              <a:rPr lang="fr-BE"/>
              <a:t>16-05-17</a:t>
            </a:r>
          </a:p>
        </p:txBody>
      </p:sp>
      <p:sp>
        <p:nvSpPr>
          <p:cNvPr id="5" name="Slide Number Placeholder 4"/>
          <p:cNvSpPr>
            <a:spLocks noGrp="1"/>
          </p:cNvSpPr>
          <p:nvPr>
            <p:ph type="sldNum" sz="quarter" idx="11"/>
          </p:nvPr>
        </p:nvSpPr>
        <p:spPr/>
        <p:txBody>
          <a:bodyPr/>
          <a:lstStyle/>
          <a:p>
            <a:fld id="{22320745-1C4C-4D89-A333-9E09C1DA921C}" type="slidenum">
              <a:rPr lang="fr-BE" smtClean="0"/>
              <a:t>47</a:t>
            </a:fld>
            <a:endParaRPr lang="fr-BE"/>
          </a:p>
        </p:txBody>
      </p:sp>
    </p:spTree>
    <p:extLst>
      <p:ext uri="{BB962C8B-B14F-4D97-AF65-F5344CB8AC3E}">
        <p14:creationId xmlns:p14="http://schemas.microsoft.com/office/powerpoint/2010/main" val="3906900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48</a:t>
            </a:fld>
            <a:endParaRPr lang="fr-BE"/>
          </a:p>
        </p:txBody>
      </p:sp>
    </p:spTree>
    <p:extLst>
      <p:ext uri="{BB962C8B-B14F-4D97-AF65-F5344CB8AC3E}">
        <p14:creationId xmlns:p14="http://schemas.microsoft.com/office/powerpoint/2010/main" val="74017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49</a:t>
            </a:fld>
            <a:endParaRPr lang="fr-BE"/>
          </a:p>
        </p:txBody>
      </p:sp>
    </p:spTree>
    <p:extLst>
      <p:ext uri="{BB962C8B-B14F-4D97-AF65-F5344CB8AC3E}">
        <p14:creationId xmlns:p14="http://schemas.microsoft.com/office/powerpoint/2010/main" val="193934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dirty="0"/>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5</a:t>
            </a:fld>
            <a:endParaRPr lang="fr-BE" dirty="0"/>
          </a:p>
        </p:txBody>
      </p:sp>
    </p:spTree>
    <p:extLst>
      <p:ext uri="{BB962C8B-B14F-4D97-AF65-F5344CB8AC3E}">
        <p14:creationId xmlns:p14="http://schemas.microsoft.com/office/powerpoint/2010/main" val="3534581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6</a:t>
            </a:fld>
            <a:endParaRPr lang="fr-BE"/>
          </a:p>
        </p:txBody>
      </p:sp>
    </p:spTree>
    <p:extLst>
      <p:ext uri="{BB962C8B-B14F-4D97-AF65-F5344CB8AC3E}">
        <p14:creationId xmlns:p14="http://schemas.microsoft.com/office/powerpoint/2010/main" val="392836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 more stable structure was needed for the prototype. Since the CERISIC recently acquired a 3D printer and allowed us to use it, we figured it would be interesting to use CAD (computer assisted design) and 3D printing to make the structure.</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7</a:t>
            </a:fld>
            <a:endParaRPr lang="fr-BE"/>
          </a:p>
        </p:txBody>
      </p:sp>
    </p:spTree>
    <p:extLst>
      <p:ext uri="{BB962C8B-B14F-4D97-AF65-F5344CB8AC3E}">
        <p14:creationId xmlns:p14="http://schemas.microsoft.com/office/powerpoint/2010/main" val="404706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The big problems when designing a big structure for 3D printing is the limited size of the printer and the constraints on the geometry of the parts. The idea tested in this project was to design a simple small part that can be assembled into a corner assembly. Those corner assembly could then be connected by regular M8 threaded rods that you can find in any hardware store for cheap. Using this technique, it’s possible to make a structure with virtually no size limit.</a:t>
            </a:r>
          </a:p>
          <a:p>
            <a:endParaRPr lang="en-GB" noProof="0" dirty="0"/>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8</a:t>
            </a:fld>
            <a:endParaRPr lang="fr-BE"/>
          </a:p>
        </p:txBody>
      </p:sp>
    </p:spTree>
    <p:extLst>
      <p:ext uri="{BB962C8B-B14F-4D97-AF65-F5344CB8AC3E}">
        <p14:creationId xmlns:p14="http://schemas.microsoft.com/office/powerpoint/2010/main" val="393431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noProof="0" dirty="0"/>
              <a:t>An idea from last year prototype was reused to detect the down position of the mobile part. This was done a two part system on the mobile part: one is fixed to the glasses and the other is fixed to the motorized belt. You’ll be able to see it properly on the prototype, but basically when the glasses hit an obstacle, a simple micro switch triggers and the system knows it is in its down position.</a:t>
            </a:r>
          </a:p>
        </p:txBody>
      </p:sp>
      <p:sp>
        <p:nvSpPr>
          <p:cNvPr id="4" name="Espace réservé de la date 3"/>
          <p:cNvSpPr>
            <a:spLocks noGrp="1"/>
          </p:cNvSpPr>
          <p:nvPr>
            <p:ph type="dt" idx="10"/>
          </p:nvPr>
        </p:nvSpPr>
        <p:spPr/>
        <p:txBody>
          <a:bodyPr/>
          <a:lstStyle/>
          <a:p>
            <a:r>
              <a:rPr lang="fr-BE"/>
              <a:t>16-05-17</a:t>
            </a:r>
          </a:p>
        </p:txBody>
      </p:sp>
      <p:sp>
        <p:nvSpPr>
          <p:cNvPr id="5" name="Espace réservé du numéro de diapositive 4"/>
          <p:cNvSpPr>
            <a:spLocks noGrp="1"/>
          </p:cNvSpPr>
          <p:nvPr>
            <p:ph type="sldNum" sz="quarter" idx="11"/>
          </p:nvPr>
        </p:nvSpPr>
        <p:spPr/>
        <p:txBody>
          <a:bodyPr/>
          <a:lstStyle/>
          <a:p>
            <a:fld id="{22320745-1C4C-4D89-A333-9E09C1DA921C}" type="slidenum">
              <a:rPr lang="fr-BE" smtClean="0"/>
              <a:t>9</a:t>
            </a:fld>
            <a:endParaRPr lang="fr-BE"/>
          </a:p>
        </p:txBody>
      </p:sp>
    </p:spTree>
    <p:extLst>
      <p:ext uri="{BB962C8B-B14F-4D97-AF65-F5344CB8AC3E}">
        <p14:creationId xmlns:p14="http://schemas.microsoft.com/office/powerpoint/2010/main" val="1738632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94238" y="978528"/>
            <a:ext cx="5829300" cy="1102519"/>
          </a:xfrm>
        </p:spPr>
        <p:txBody>
          <a:bodyPr>
            <a:normAutofit/>
          </a:bodyPr>
          <a:lstStyle>
            <a:lvl1pPr algn="l">
              <a:defRPr sz="2250" baseline="0">
                <a:solidFill>
                  <a:schemeClr val="tx1">
                    <a:lumMod val="65000"/>
                    <a:lumOff val="35000"/>
                  </a:schemeClr>
                </a:solidFill>
                <a:latin typeface="Calibri" charset="0"/>
              </a:defRPr>
            </a:lvl1pPr>
          </a:lstStyle>
          <a:p>
            <a:r>
              <a:rPr lang="nl-BE" dirty="0"/>
              <a:t>Cliquez et modifiez le titre</a:t>
            </a:r>
            <a:endParaRPr lang="fr-FR" dirty="0"/>
          </a:p>
        </p:txBody>
      </p:sp>
      <p:sp>
        <p:nvSpPr>
          <p:cNvPr id="3" name="Sous-titre 2"/>
          <p:cNvSpPr>
            <a:spLocks noGrp="1"/>
          </p:cNvSpPr>
          <p:nvPr>
            <p:ph type="subTitle" idx="1"/>
          </p:nvPr>
        </p:nvSpPr>
        <p:spPr>
          <a:xfrm>
            <a:off x="394238" y="2254029"/>
            <a:ext cx="5829300" cy="1314450"/>
          </a:xfrm>
        </p:spPr>
        <p:txBody>
          <a:bodyPr/>
          <a:lstStyle>
            <a:lvl1pPr marL="0" indent="0" algn="l">
              <a:buNone/>
              <a:defRPr sz="1650" baseline="0">
                <a:solidFill>
                  <a:schemeClr val="tx1">
                    <a:lumMod val="50000"/>
                    <a:lumOff val="50000"/>
                  </a:schemeClr>
                </a:solidFill>
                <a:latin typeface="Calibri"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nl-BE" dirty="0"/>
              <a:t>Cliquez pour modifier le style des sous-titres du masque</a:t>
            </a:r>
            <a:endParaRPr lang="fr-FR" dirty="0"/>
          </a:p>
        </p:txBody>
      </p:sp>
      <p:sp>
        <p:nvSpPr>
          <p:cNvPr id="4" name="Espace réservé de la date 3"/>
          <p:cNvSpPr>
            <a:spLocks noGrp="1"/>
          </p:cNvSpPr>
          <p:nvPr>
            <p:ph type="dt" sz="half" idx="10"/>
          </p:nvPr>
        </p:nvSpPr>
        <p:spPr/>
        <p:txBody>
          <a:bodyPr/>
          <a:lstStyle/>
          <a:p>
            <a:r>
              <a:rPr lang="fr-FR"/>
              <a:t>16/05/2017</a:t>
            </a:r>
          </a:p>
        </p:txBody>
      </p:sp>
    </p:spTree>
    <p:extLst>
      <p:ext uri="{BB962C8B-B14F-4D97-AF65-F5344CB8AC3E}">
        <p14:creationId xmlns:p14="http://schemas.microsoft.com/office/powerpoint/2010/main" val="3322276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418458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4972050" y="205979"/>
            <a:ext cx="1543050" cy="4388644"/>
          </a:xfrm>
        </p:spPr>
        <p:txBody>
          <a:bodyPr vert="eaVert"/>
          <a:lstStyle/>
          <a:p>
            <a:r>
              <a:rPr lang="nl-BE"/>
              <a:t>Cliquez et modifiez le titre</a:t>
            </a:r>
            <a:endParaRPr lang="fr-FR"/>
          </a:p>
        </p:txBody>
      </p:sp>
      <p:sp>
        <p:nvSpPr>
          <p:cNvPr id="3" name="Espace réservé du texte vertical 2"/>
          <p:cNvSpPr>
            <a:spLocks noGrp="1"/>
          </p:cNvSpPr>
          <p:nvPr>
            <p:ph type="body" orient="vert" idx="1"/>
          </p:nvPr>
        </p:nvSpPr>
        <p:spPr>
          <a:xfrm>
            <a:off x="342900" y="205979"/>
            <a:ext cx="4514850" cy="4388644"/>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64174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60870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541735" y="3305176"/>
            <a:ext cx="5829300" cy="1021556"/>
          </a:xfrm>
        </p:spPr>
        <p:txBody>
          <a:bodyPr anchor="t"/>
          <a:lstStyle>
            <a:lvl1pPr algn="l">
              <a:defRPr sz="2250" b="1" cap="all"/>
            </a:lvl1pPr>
          </a:lstStyle>
          <a:p>
            <a:r>
              <a:rPr lang="nl-BE"/>
              <a:t>Cliquez et modifiez le titre</a:t>
            </a:r>
            <a:endParaRPr lang="fr-FR"/>
          </a:p>
        </p:txBody>
      </p:sp>
      <p:sp>
        <p:nvSpPr>
          <p:cNvPr id="3" name="Espace réservé du texte 2"/>
          <p:cNvSpPr>
            <a:spLocks noGrp="1"/>
          </p:cNvSpPr>
          <p:nvPr>
            <p:ph type="body" idx="1"/>
          </p:nvPr>
        </p:nvSpPr>
        <p:spPr>
          <a:xfrm>
            <a:off x="541735" y="2180035"/>
            <a:ext cx="5829300" cy="1125140"/>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nl-BE"/>
              <a:t>Cliquez pour modifier les styles du texte du masque</a:t>
            </a:r>
          </a:p>
        </p:txBody>
      </p:sp>
      <p:sp>
        <p:nvSpPr>
          <p:cNvPr id="4" name="Espace réservé de la date 3"/>
          <p:cNvSpPr>
            <a:spLocks noGrp="1"/>
          </p:cNvSpPr>
          <p:nvPr>
            <p:ph type="dt" sz="half" idx="10"/>
          </p:nvPr>
        </p:nvSpPr>
        <p:spPr/>
        <p:txBody>
          <a:bodyPr/>
          <a:lstStyle/>
          <a:p>
            <a:r>
              <a:rPr lang="fr-FR"/>
              <a:t>16/05/2017</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63161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u contenu 2"/>
          <p:cNvSpPr>
            <a:spLocks noGrp="1"/>
          </p:cNvSpPr>
          <p:nvPr>
            <p:ph sz="half" idx="1"/>
          </p:nvPr>
        </p:nvSpPr>
        <p:spPr>
          <a:xfrm>
            <a:off x="34290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u contenu 3"/>
          <p:cNvSpPr>
            <a:spLocks noGrp="1"/>
          </p:cNvSpPr>
          <p:nvPr>
            <p:ph sz="half" idx="2"/>
          </p:nvPr>
        </p:nvSpPr>
        <p:spPr>
          <a:xfrm>
            <a:off x="3486150" y="1200151"/>
            <a:ext cx="3028950" cy="3394472"/>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99191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nl-BE"/>
              <a:t>Cliquez et modifiez le titre</a:t>
            </a:r>
            <a:endParaRPr lang="fr-FR"/>
          </a:p>
        </p:txBody>
      </p:sp>
      <p:sp>
        <p:nvSpPr>
          <p:cNvPr id="3" name="Espace réservé du texte 2"/>
          <p:cNvSpPr>
            <a:spLocks noGrp="1"/>
          </p:cNvSpPr>
          <p:nvPr>
            <p:ph type="body" idx="1"/>
          </p:nvPr>
        </p:nvSpPr>
        <p:spPr>
          <a:xfrm>
            <a:off x="342900" y="1151335"/>
            <a:ext cx="303014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BE"/>
              <a:t>Cliquez pour modifier les styles du texte du masque</a:t>
            </a:r>
          </a:p>
        </p:txBody>
      </p:sp>
      <p:sp>
        <p:nvSpPr>
          <p:cNvPr id="4" name="Espace réservé du contenu 3"/>
          <p:cNvSpPr>
            <a:spLocks noGrp="1"/>
          </p:cNvSpPr>
          <p:nvPr>
            <p:ph sz="half" idx="2"/>
          </p:nvPr>
        </p:nvSpPr>
        <p:spPr>
          <a:xfrm>
            <a:off x="342900" y="1631156"/>
            <a:ext cx="303014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5" name="Espace réservé du texte 4"/>
          <p:cNvSpPr>
            <a:spLocks noGrp="1"/>
          </p:cNvSpPr>
          <p:nvPr>
            <p:ph type="body" sz="quarter" idx="3"/>
          </p:nvPr>
        </p:nvSpPr>
        <p:spPr>
          <a:xfrm>
            <a:off x="3483770" y="1151335"/>
            <a:ext cx="3031331" cy="47982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BE"/>
              <a:t>Cliquez pour modifier les styles du texte du masque</a:t>
            </a:r>
          </a:p>
        </p:txBody>
      </p:sp>
      <p:sp>
        <p:nvSpPr>
          <p:cNvPr id="6" name="Espace réservé du contenu 5"/>
          <p:cNvSpPr>
            <a:spLocks noGrp="1"/>
          </p:cNvSpPr>
          <p:nvPr>
            <p:ph sz="quarter" idx="4"/>
          </p:nvPr>
        </p:nvSpPr>
        <p:spPr>
          <a:xfrm>
            <a:off x="3483770" y="1631156"/>
            <a:ext cx="3031331" cy="2963466"/>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7" name="Espace réservé de la date 6"/>
          <p:cNvSpPr>
            <a:spLocks noGrp="1"/>
          </p:cNvSpPr>
          <p:nvPr>
            <p:ph type="dt" sz="half" idx="10"/>
          </p:nvPr>
        </p:nvSpPr>
        <p:spPr/>
        <p:txBody>
          <a:bodyPr/>
          <a:lstStyle/>
          <a:p>
            <a:r>
              <a:rPr lang="fr-FR"/>
              <a:t>16/05/2017</a:t>
            </a: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365112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fr-FR"/>
          </a:p>
        </p:txBody>
      </p:sp>
      <p:sp>
        <p:nvSpPr>
          <p:cNvPr id="3" name="Espace réservé de la date 2"/>
          <p:cNvSpPr>
            <a:spLocks noGrp="1"/>
          </p:cNvSpPr>
          <p:nvPr>
            <p:ph type="dt" sz="half" idx="10"/>
          </p:nvPr>
        </p:nvSpPr>
        <p:spPr/>
        <p:txBody>
          <a:bodyPr/>
          <a:lstStyle/>
          <a:p>
            <a:r>
              <a:rPr lang="fr-FR"/>
              <a:t>16/05/2017</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345092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16/05/2017</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69435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42901" y="204787"/>
            <a:ext cx="2256235" cy="871538"/>
          </a:xfrm>
        </p:spPr>
        <p:txBody>
          <a:bodyPr anchor="b"/>
          <a:lstStyle>
            <a:lvl1pPr algn="l">
              <a:defRPr sz="1125" b="1"/>
            </a:lvl1pPr>
          </a:lstStyle>
          <a:p>
            <a:r>
              <a:rPr lang="nl-BE"/>
              <a:t>Cliquez et modifiez le titre</a:t>
            </a:r>
            <a:endParaRPr lang="fr-FR"/>
          </a:p>
        </p:txBody>
      </p:sp>
      <p:sp>
        <p:nvSpPr>
          <p:cNvPr id="3" name="Espace réservé du contenu 2"/>
          <p:cNvSpPr>
            <a:spLocks noGrp="1"/>
          </p:cNvSpPr>
          <p:nvPr>
            <p:ph idx="1"/>
          </p:nvPr>
        </p:nvSpPr>
        <p:spPr>
          <a:xfrm>
            <a:off x="2681287" y="204789"/>
            <a:ext cx="3833813" cy="438983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u texte 3"/>
          <p:cNvSpPr>
            <a:spLocks noGrp="1"/>
          </p:cNvSpPr>
          <p:nvPr>
            <p:ph type="body" sz="half" idx="2"/>
          </p:nvPr>
        </p:nvSpPr>
        <p:spPr>
          <a:xfrm>
            <a:off x="342901" y="1076327"/>
            <a:ext cx="2256235" cy="351829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nl-BE"/>
              <a:t>Cliquez pour modifier les styles du texte du masque</a:t>
            </a: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208575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344216" y="3600450"/>
            <a:ext cx="4114800" cy="425054"/>
          </a:xfrm>
        </p:spPr>
        <p:txBody>
          <a:bodyPr anchor="b"/>
          <a:lstStyle>
            <a:lvl1pPr algn="l">
              <a:defRPr sz="1125" b="1"/>
            </a:lvl1pPr>
          </a:lstStyle>
          <a:p>
            <a:r>
              <a:rPr lang="nl-BE"/>
              <a:t>Cliquez et modifiez le titre</a:t>
            </a:r>
            <a:endParaRPr lang="fr-FR"/>
          </a:p>
        </p:txBody>
      </p:sp>
      <p:sp>
        <p:nvSpPr>
          <p:cNvPr id="3" name="Espace réservé pour une image  2"/>
          <p:cNvSpPr>
            <a:spLocks noGrp="1"/>
          </p:cNvSpPr>
          <p:nvPr>
            <p:ph type="pic" idx="1"/>
          </p:nvPr>
        </p:nvSpPr>
        <p:spPr>
          <a:xfrm>
            <a:off x="1344216" y="459581"/>
            <a:ext cx="4114800" cy="30861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nl-BE"/>
              <a:t>Faire glisser l'image vers l'espace réservé ou cliquer sur l'icône pour l'ajouter</a:t>
            </a:r>
            <a:endParaRPr lang="fr-FR"/>
          </a:p>
        </p:txBody>
      </p:sp>
      <p:sp>
        <p:nvSpPr>
          <p:cNvPr id="4" name="Espace réservé du texte 3"/>
          <p:cNvSpPr>
            <a:spLocks noGrp="1"/>
          </p:cNvSpPr>
          <p:nvPr>
            <p:ph type="body" sz="half" idx="2"/>
          </p:nvPr>
        </p:nvSpPr>
        <p:spPr>
          <a:xfrm>
            <a:off x="1344216" y="4025504"/>
            <a:ext cx="4114800" cy="60364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nl-BE"/>
              <a:t>Cliquez pour modifier les styles du texte du masque</a:t>
            </a:r>
          </a:p>
        </p:txBody>
      </p:sp>
      <p:sp>
        <p:nvSpPr>
          <p:cNvPr id="5" name="Espace réservé de la date 4"/>
          <p:cNvSpPr>
            <a:spLocks noGrp="1"/>
          </p:cNvSpPr>
          <p:nvPr>
            <p:ph type="dt" sz="half" idx="10"/>
          </p:nvPr>
        </p:nvSpPr>
        <p:spPr/>
        <p:txBody>
          <a:bodyPr/>
          <a:lstStyle/>
          <a:p>
            <a:r>
              <a:rPr lang="fr-FR"/>
              <a:t>16/05/2017</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B1A5E-CAE2-3341-A442-353684C06191}" type="slidenum">
              <a:rPr lang="fr-FR" smtClean="0"/>
              <a:t>‹#›</a:t>
            </a:fld>
            <a:endParaRPr lang="fr-FR"/>
          </a:p>
        </p:txBody>
      </p:sp>
    </p:spTree>
    <p:extLst>
      <p:ext uri="{BB962C8B-B14F-4D97-AF65-F5344CB8AC3E}">
        <p14:creationId xmlns:p14="http://schemas.microsoft.com/office/powerpoint/2010/main" val="111304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13">
            <a:extLst>
              <a:ext uri="{28A0092B-C50C-407E-A947-70E740481C1C}">
                <a14:useLocalDpi xmlns:a14="http://schemas.microsoft.com/office/drawing/2010/main" val="0"/>
              </a:ext>
            </a:extLst>
          </a:blip>
          <a:srcRect l="14247" t="21235" r="15068" b="22326"/>
          <a:stretch/>
        </p:blipFill>
        <p:spPr>
          <a:xfrm>
            <a:off x="0" y="1020"/>
            <a:ext cx="1594022" cy="1272746"/>
          </a:xfrm>
          <a:prstGeom prst="rect">
            <a:avLst/>
          </a:prstGeom>
        </p:spPr>
      </p:pic>
      <p:sp>
        <p:nvSpPr>
          <p:cNvPr id="2" name="Espace réservé du titre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nl-BE"/>
              <a:t>Cliquez et modifiez le titre</a:t>
            </a:r>
            <a:endParaRPr lang="fr-FR"/>
          </a:p>
        </p:txBody>
      </p:sp>
      <p:sp>
        <p:nvSpPr>
          <p:cNvPr id="3" name="Espace réservé du texte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fr-FR"/>
          </a:p>
        </p:txBody>
      </p:sp>
      <p:sp>
        <p:nvSpPr>
          <p:cNvPr id="4" name="Espace réservé de la date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fr-FR"/>
              <a:t>16/05/2017</a:t>
            </a:r>
          </a:p>
        </p:txBody>
      </p:sp>
      <p:sp>
        <p:nvSpPr>
          <p:cNvPr id="5" name="Espace réservé du pied de page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4BB1A5E-CAE2-3341-A442-353684C06191}" type="slidenum">
              <a:rPr lang="fr-FR" smtClean="0"/>
              <a:t>‹#›</a:t>
            </a:fld>
            <a:endParaRPr lang="fr-FR"/>
          </a:p>
        </p:txBody>
      </p:sp>
      <p:pic>
        <p:nvPicPr>
          <p:cNvPr id="11" name="Imag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630934" y="4520487"/>
            <a:ext cx="1227066" cy="628846"/>
          </a:xfrm>
          <a:prstGeom prst="rect">
            <a:avLst/>
          </a:prstGeom>
        </p:spPr>
      </p:pic>
      <p:sp>
        <p:nvSpPr>
          <p:cNvPr id="12" name="Rectangle 11"/>
          <p:cNvSpPr/>
          <p:nvPr userDrawn="1"/>
        </p:nvSpPr>
        <p:spPr>
          <a:xfrm>
            <a:off x="5781003" y="674"/>
            <a:ext cx="926927" cy="100208"/>
          </a:xfrm>
          <a:prstGeom prst="rect">
            <a:avLst/>
          </a:prstGeom>
          <a:solidFill>
            <a:srgbClr val="0043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rotWithShape="1">
          <a:blip r:embed="rId15">
            <a:extLst>
              <a:ext uri="{28A0092B-C50C-407E-A947-70E740481C1C}">
                <a14:useLocalDpi xmlns:a14="http://schemas.microsoft.com/office/drawing/2010/main" val="0"/>
              </a:ext>
            </a:extLst>
          </a:blip>
          <a:srcRect l="4291"/>
          <a:stretch/>
        </p:blipFill>
        <p:spPr>
          <a:xfrm>
            <a:off x="5772859" y="33853"/>
            <a:ext cx="935071" cy="571226"/>
          </a:xfrm>
          <a:prstGeom prst="rect">
            <a:avLst/>
          </a:prstGeom>
        </p:spPr>
      </p:pic>
    </p:spTree>
    <p:extLst>
      <p:ext uri="{BB962C8B-B14F-4D97-AF65-F5344CB8AC3E}">
        <p14:creationId xmlns:p14="http://schemas.microsoft.com/office/powerpoint/2010/main" val="3269717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257175"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fr-FR"/>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21463" y="77509"/>
            <a:ext cx="5829300" cy="1102519"/>
          </a:xfrm>
        </p:spPr>
        <p:txBody>
          <a:bodyPr>
            <a:normAutofit/>
          </a:bodyPr>
          <a:lstStyle/>
          <a:p>
            <a:pPr algn="ctr"/>
            <a:r>
              <a:rPr lang="en-US" sz="3600" dirty="0" err="1"/>
              <a:t>Scanbook</a:t>
            </a:r>
            <a:r>
              <a:rPr lang="en-US" sz="3600" dirty="0"/>
              <a:t> project</a:t>
            </a:r>
          </a:p>
        </p:txBody>
      </p:sp>
      <p:sp>
        <p:nvSpPr>
          <p:cNvPr id="3" name="Sous-titre 2"/>
          <p:cNvSpPr>
            <a:spLocks noGrp="1"/>
          </p:cNvSpPr>
          <p:nvPr>
            <p:ph type="subTitle" idx="1"/>
          </p:nvPr>
        </p:nvSpPr>
        <p:spPr>
          <a:xfrm>
            <a:off x="394238" y="4189768"/>
            <a:ext cx="5829300" cy="374280"/>
          </a:xfrm>
        </p:spPr>
        <p:txBody>
          <a:bodyPr/>
          <a:lstStyle/>
          <a:p>
            <a:pPr algn="ctr"/>
            <a:r>
              <a:rPr lang="en-US" dirty="0">
                <a:solidFill>
                  <a:schemeClr val="tx1"/>
                </a:solidFill>
              </a:rPr>
              <a:t>Wesley </a:t>
            </a:r>
            <a:r>
              <a:rPr lang="en-US" dirty="0" err="1">
                <a:solidFill>
                  <a:schemeClr val="tx1"/>
                </a:solidFill>
              </a:rPr>
              <a:t>Estievenart</a:t>
            </a:r>
            <a:r>
              <a:rPr lang="en-US" dirty="0">
                <a:solidFill>
                  <a:schemeClr val="tx1"/>
                </a:solidFill>
              </a:rPr>
              <a:t> – Thomas Herpoel – Michael </a:t>
            </a:r>
            <a:r>
              <a:rPr lang="en-US" dirty="0" err="1">
                <a:solidFill>
                  <a:schemeClr val="tx1"/>
                </a:solidFill>
              </a:rPr>
              <a:t>Manzella</a:t>
            </a:r>
            <a:endParaRPr lang="en-US" dirty="0">
              <a:solidFill>
                <a:schemeClr val="tx1"/>
              </a:solidFill>
            </a:endParaRPr>
          </a:p>
        </p:txBody>
      </p:sp>
      <p:sp>
        <p:nvSpPr>
          <p:cNvPr id="8" name="Espace réservé de la date 7"/>
          <p:cNvSpPr>
            <a:spLocks noGrp="1"/>
          </p:cNvSpPr>
          <p:nvPr>
            <p:ph type="dt" sz="half" idx="10"/>
          </p:nvPr>
        </p:nvSpPr>
        <p:spPr>
          <a:xfrm>
            <a:off x="276996" y="4767263"/>
            <a:ext cx="975154" cy="273844"/>
          </a:xfrm>
        </p:spPr>
        <p:txBody>
          <a:bodyPr/>
          <a:lstStyle/>
          <a:p>
            <a:r>
              <a:rPr lang="en-US" sz="1050" b="1">
                <a:solidFill>
                  <a:schemeClr val="tx1"/>
                </a:solidFill>
              </a:rPr>
              <a:t>16/05/2017</a:t>
            </a:r>
          </a:p>
        </p:txBody>
      </p:sp>
      <p:pic>
        <p:nvPicPr>
          <p:cNvPr id="6" name="Picture 34" descr="C:\Users\Thomas\AppData\Local\Microsoft\Windows\INetCache\Content.Word\rendu_face.png"/>
          <p:cNvPicPr/>
          <p:nvPr/>
        </p:nvPicPr>
        <p:blipFill rotWithShape="1">
          <a:blip r:embed="rId3" cstate="print">
            <a:extLst>
              <a:ext uri="{28A0092B-C50C-407E-A947-70E740481C1C}">
                <a14:useLocalDpi xmlns:a14="http://schemas.microsoft.com/office/drawing/2010/main" val="0"/>
              </a:ext>
            </a:extLst>
          </a:blip>
          <a:srcRect l="35229" t="6603" r="28188" b="7871"/>
          <a:stretch/>
        </p:blipFill>
        <p:spPr bwMode="auto">
          <a:xfrm>
            <a:off x="2176908" y="1453633"/>
            <a:ext cx="2518410" cy="2462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4251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05979"/>
            <a:ext cx="6172200" cy="857250"/>
          </a:xfrm>
        </p:spPr>
        <p:txBody>
          <a:bodyPr/>
          <a:lstStyle/>
          <a:p>
            <a:r>
              <a:rPr lang="en-US" dirty="0"/>
              <a:t>Development : Mechanics</a:t>
            </a:r>
            <a:br>
              <a:rPr lang="en-US" dirty="0"/>
            </a:br>
            <a:r>
              <a:rPr lang="en-US" dirty="0"/>
              <a:t>Many other parts…</a:t>
            </a:r>
          </a:p>
        </p:txBody>
      </p:sp>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10</a:t>
            </a:fld>
            <a:endParaRPr lang="fr-FR" sz="1100" b="1" dirty="0">
              <a:solidFill>
                <a:schemeClr val="tx1"/>
              </a:solidFill>
            </a:endParaRPr>
          </a:p>
        </p:txBody>
      </p:sp>
      <p:pic>
        <p:nvPicPr>
          <p:cNvPr id="7" name="Picture 6"/>
          <p:cNvPicPr>
            <a:picLocks noChangeAspect="1"/>
          </p:cNvPicPr>
          <p:nvPr/>
        </p:nvPicPr>
        <p:blipFill>
          <a:blip r:embed="rId3"/>
          <a:stretch>
            <a:fillRect/>
          </a:stretch>
        </p:blipFill>
        <p:spPr>
          <a:xfrm>
            <a:off x="3346161" y="2804472"/>
            <a:ext cx="2028883" cy="1836962"/>
          </a:xfrm>
          <a:prstGeom prst="rect">
            <a:avLst/>
          </a:prstGeom>
        </p:spPr>
      </p:pic>
      <p:pic>
        <p:nvPicPr>
          <p:cNvPr id="9" name="Picture 8"/>
          <p:cNvPicPr>
            <a:picLocks noChangeAspect="1"/>
          </p:cNvPicPr>
          <p:nvPr/>
        </p:nvPicPr>
        <p:blipFill>
          <a:blip r:embed="rId4"/>
          <a:stretch>
            <a:fillRect/>
          </a:stretch>
        </p:blipFill>
        <p:spPr>
          <a:xfrm>
            <a:off x="675503" y="1416287"/>
            <a:ext cx="2399928" cy="2997917"/>
          </a:xfrm>
          <a:prstGeom prst="rect">
            <a:avLst/>
          </a:prstGeom>
        </p:spPr>
      </p:pic>
      <p:pic>
        <p:nvPicPr>
          <p:cNvPr id="5" name="Picture 4"/>
          <p:cNvPicPr>
            <a:picLocks noChangeAspect="1"/>
          </p:cNvPicPr>
          <p:nvPr/>
        </p:nvPicPr>
        <p:blipFill>
          <a:blip r:embed="rId5"/>
          <a:stretch>
            <a:fillRect/>
          </a:stretch>
        </p:blipFill>
        <p:spPr>
          <a:xfrm>
            <a:off x="4754880" y="1209401"/>
            <a:ext cx="1450848" cy="1832094"/>
          </a:xfrm>
          <a:prstGeom prst="rect">
            <a:avLst/>
          </a:prstGeom>
        </p:spPr>
      </p:pic>
    </p:spTree>
    <p:extLst>
      <p:ext uri="{BB962C8B-B14F-4D97-AF65-F5344CB8AC3E}">
        <p14:creationId xmlns:p14="http://schemas.microsoft.com/office/powerpoint/2010/main" val="147888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Mechanics</a:t>
            </a:r>
            <a:br>
              <a:rPr lang="en-US" dirty="0"/>
            </a:br>
            <a:endParaRPr lang="en-US" dirty="0"/>
          </a:p>
        </p:txBody>
      </p:sp>
      <p:pic>
        <p:nvPicPr>
          <p:cNvPr id="9" name="Picture 69" descr="C:\Users\Thomas\AppData\Local\Microsoft\Windows\INetCache\Content.Word\assemblage.png"/>
          <p:cNvPicPr/>
          <p:nvPr/>
        </p:nvPicPr>
        <p:blipFill>
          <a:blip r:embed="rId3">
            <a:extLst>
              <a:ext uri="{28A0092B-C50C-407E-A947-70E740481C1C}">
                <a14:useLocalDpi xmlns:a14="http://schemas.microsoft.com/office/drawing/2010/main" val="0"/>
              </a:ext>
            </a:extLst>
          </a:blip>
          <a:srcRect/>
          <a:stretch>
            <a:fillRect/>
          </a:stretch>
        </p:blipFill>
        <p:spPr bwMode="auto">
          <a:xfrm>
            <a:off x="1738312" y="1469470"/>
            <a:ext cx="3999548" cy="3125153"/>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11</a:t>
            </a:fld>
            <a:endParaRPr lang="fr-FR" sz="1100" b="1" dirty="0">
              <a:solidFill>
                <a:schemeClr val="tx1"/>
              </a:solidFill>
            </a:endParaRPr>
          </a:p>
        </p:txBody>
      </p:sp>
    </p:spTree>
    <p:extLst>
      <p:ext uri="{BB962C8B-B14F-4D97-AF65-F5344CB8AC3E}">
        <p14:creationId xmlns:p14="http://schemas.microsoft.com/office/powerpoint/2010/main" val="2770147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pPr>
              <a:buFont typeface="Wingdings" pitchFamily="2" charset="2"/>
              <a:buChar char="Ø"/>
            </a:pPr>
            <a:r>
              <a:rPr lang="en-US" dirty="0"/>
              <a:t>Electronics</a:t>
            </a:r>
          </a:p>
          <a:p>
            <a:r>
              <a:rPr lang="en-US" dirty="0"/>
              <a:t>Software</a:t>
            </a:r>
          </a:p>
          <a:p>
            <a:pPr lvl="1"/>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12</a:t>
            </a:fld>
            <a:endParaRPr lang="fr-FR" sz="1100" b="1" dirty="0">
              <a:solidFill>
                <a:schemeClr val="tx1"/>
              </a:solidFill>
            </a:endParaRPr>
          </a:p>
        </p:txBody>
      </p:sp>
    </p:spTree>
    <p:extLst>
      <p:ext uri="{BB962C8B-B14F-4D97-AF65-F5344CB8AC3E}">
        <p14:creationId xmlns:p14="http://schemas.microsoft.com/office/powerpoint/2010/main" val="19609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Electronics</a:t>
            </a:r>
            <a:br>
              <a:rPr lang="fr-BE" dirty="0"/>
            </a:br>
            <a:r>
              <a:rPr lang="fr-BE" dirty="0" err="1"/>
              <a:t>Motor</a:t>
            </a:r>
            <a:r>
              <a:rPr lang="fr-BE" dirty="0"/>
              <a:t> driver issue</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13</a:t>
            </a:fld>
            <a:endParaRPr lang="fr-FR" sz="1100" b="1" dirty="0">
              <a:solidFill>
                <a:schemeClr val="tx1"/>
              </a:solidFill>
            </a:endParaRPr>
          </a:p>
        </p:txBody>
      </p:sp>
      <p:pic>
        <p:nvPicPr>
          <p:cNvPr id="6" name="Picture 5"/>
          <p:cNvPicPr>
            <a:picLocks noChangeAspect="1"/>
          </p:cNvPicPr>
          <p:nvPr/>
        </p:nvPicPr>
        <p:blipFill>
          <a:blip r:embed="rId3"/>
          <a:stretch>
            <a:fillRect/>
          </a:stretch>
        </p:blipFill>
        <p:spPr>
          <a:xfrm>
            <a:off x="3618690" y="1799699"/>
            <a:ext cx="3037109" cy="2297896"/>
          </a:xfrm>
          <a:prstGeom prst="rect">
            <a:avLst/>
          </a:prstGeom>
        </p:spPr>
      </p:pic>
      <p:sp>
        <p:nvSpPr>
          <p:cNvPr id="11" name="TextBox 10"/>
          <p:cNvSpPr txBox="1"/>
          <p:nvPr/>
        </p:nvSpPr>
        <p:spPr>
          <a:xfrm>
            <a:off x="342900" y="1543050"/>
            <a:ext cx="2978150" cy="2554545"/>
          </a:xfrm>
          <a:prstGeom prst="rect">
            <a:avLst/>
          </a:prstGeom>
          <a:noFill/>
        </p:spPr>
        <p:txBody>
          <a:bodyPr wrap="square" rtlCol="0">
            <a:spAutoFit/>
          </a:bodyPr>
          <a:lstStyle/>
          <a:p>
            <a:r>
              <a:rPr lang="en-US" sz="1600" dirty="0"/>
              <a:t>When motor disabled : </a:t>
            </a:r>
          </a:p>
          <a:p>
            <a:pPr marL="285750" indent="-285750">
              <a:buFont typeface="Arial" panose="020B0604020202020204" pitchFamily="34" charset="0"/>
              <a:buChar char="•"/>
            </a:pPr>
            <a:r>
              <a:rPr lang="en-US" sz="1600" dirty="0"/>
              <a:t>Mobile part moves freely (thanks to gravity)</a:t>
            </a:r>
          </a:p>
          <a:p>
            <a:pPr marL="285750" indent="-285750">
              <a:buFont typeface="Arial" panose="020B0604020202020204" pitchFamily="34" charset="0"/>
              <a:buChar char="•"/>
            </a:pPr>
            <a:r>
              <a:rPr lang="en-US" sz="1600" dirty="0"/>
              <a:t>Back EMF generated in motor coils</a:t>
            </a:r>
          </a:p>
          <a:p>
            <a:pPr marL="285750" indent="-285750">
              <a:buFont typeface="Arial" panose="020B0604020202020204" pitchFamily="34" charset="0"/>
              <a:buChar char="•"/>
            </a:pPr>
            <a:r>
              <a:rPr lang="en-US" sz="1600" dirty="0" err="1"/>
              <a:t>Flyback</a:t>
            </a:r>
            <a:r>
              <a:rPr lang="en-US" sz="1600" dirty="0"/>
              <a:t> diodes in the driver IC break down</a:t>
            </a:r>
          </a:p>
          <a:p>
            <a:r>
              <a:rPr lang="en-US" sz="1600" dirty="0"/>
              <a:t>Solution : </a:t>
            </a:r>
          </a:p>
          <a:p>
            <a:pPr marL="285750" indent="-285750">
              <a:buFont typeface="Arial" panose="020B0604020202020204" pitchFamily="34" charset="0"/>
              <a:buChar char="•"/>
            </a:pPr>
            <a:r>
              <a:rPr lang="en-US" sz="1600" dirty="0"/>
              <a:t>Force /ENABLE to GND</a:t>
            </a:r>
          </a:p>
          <a:p>
            <a:pPr marL="285750" indent="-285750">
              <a:buFont typeface="Arial" panose="020B0604020202020204" pitchFamily="34" charset="0"/>
              <a:buChar char="•"/>
            </a:pPr>
            <a:r>
              <a:rPr lang="en-US" sz="1600" dirty="0"/>
              <a:t>Motor is always enabled</a:t>
            </a:r>
          </a:p>
        </p:txBody>
      </p:sp>
      <p:sp>
        <p:nvSpPr>
          <p:cNvPr id="13" name="Oval 12"/>
          <p:cNvSpPr/>
          <p:nvPr/>
        </p:nvSpPr>
        <p:spPr>
          <a:xfrm>
            <a:off x="5072080" y="2512275"/>
            <a:ext cx="154160" cy="154160"/>
          </a:xfrm>
          <a:prstGeom prst="ellips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cxnSpLocks/>
          </p:cNvCxnSpPr>
          <p:nvPr/>
        </p:nvCxnSpPr>
        <p:spPr>
          <a:xfrm flipV="1">
            <a:off x="3219901" y="2589355"/>
            <a:ext cx="1839527" cy="322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flipV="1">
            <a:off x="2634859" y="3596640"/>
            <a:ext cx="983831" cy="5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48570" y="1461145"/>
            <a:ext cx="1610954" cy="338554"/>
          </a:xfrm>
          <a:prstGeom prst="rect">
            <a:avLst/>
          </a:prstGeom>
          <a:noFill/>
        </p:spPr>
        <p:txBody>
          <a:bodyPr wrap="none" rtlCol="0">
            <a:spAutoFit/>
          </a:bodyPr>
          <a:lstStyle/>
          <a:p>
            <a:r>
              <a:rPr lang="en-US" sz="1600" dirty="0"/>
              <a:t>AD4988 Driver IC</a:t>
            </a:r>
          </a:p>
        </p:txBody>
      </p:sp>
    </p:spTree>
    <p:extLst>
      <p:ext uri="{BB962C8B-B14F-4D97-AF65-F5344CB8AC3E}">
        <p14:creationId xmlns:p14="http://schemas.microsoft.com/office/powerpoint/2010/main" val="123735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endParaRPr lang="fr-BE" dirty="0"/>
          </a:p>
        </p:txBody>
      </p:sp>
      <p:pic>
        <p:nvPicPr>
          <p:cNvPr id="8" name="Image 7" descr="C:\Users\Mike\AppData\Local\Microsoft\Windows\INetCache\Content.Word\IMAG0508.jpg"/>
          <p:cNvPicPr/>
          <p:nvPr/>
        </p:nvPicPr>
        <p:blipFill rotWithShape="1">
          <a:blip r:embed="rId3" cstate="print">
            <a:extLst>
              <a:ext uri="{28A0092B-C50C-407E-A947-70E740481C1C}">
                <a14:useLocalDpi xmlns:a14="http://schemas.microsoft.com/office/drawing/2010/main" val="0"/>
              </a:ext>
            </a:extLst>
          </a:blip>
          <a:srcRect l="7888" t="21020" r="25343" b="29929"/>
          <a:stretch/>
        </p:blipFill>
        <p:spPr bwMode="auto">
          <a:xfrm rot="5400000">
            <a:off x="4601246" y="522813"/>
            <a:ext cx="1896847" cy="2461548"/>
          </a:xfrm>
          <a:prstGeom prst="rect">
            <a:avLst/>
          </a:prstGeom>
          <a:noFill/>
          <a:ln>
            <a:noFill/>
          </a:ln>
          <a:extLst>
            <a:ext uri="{53640926-AAD7-44D8-BBD7-CCE9431645EC}">
              <a14:shadowObscured xmlns:a14="http://schemas.microsoft.com/office/drawing/2010/main"/>
            </a:ext>
          </a:extLst>
        </p:spPr>
      </p:pic>
      <p:pic>
        <p:nvPicPr>
          <p:cNvPr id="2050" name="Picture 2" descr="C:\Users\wesley\Documents\Superieur\Master2IngenieurIndustrielElectronique\ProjetsMaster\Rapports\Presentation\PCB_B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205" y="2752538"/>
            <a:ext cx="2461549" cy="1897946"/>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14</a:t>
            </a:fld>
            <a:endParaRPr lang="fr-FR" sz="1100" b="1" dirty="0">
              <a:solidFill>
                <a:schemeClr val="tx1"/>
              </a:solidFill>
            </a:endParaRPr>
          </a:p>
        </p:txBody>
      </p:sp>
      <p:sp>
        <p:nvSpPr>
          <p:cNvPr id="7" name="Espace réservé du contenu 2"/>
          <p:cNvSpPr>
            <a:spLocks noGrp="1"/>
          </p:cNvSpPr>
          <p:nvPr>
            <p:ph idx="1"/>
          </p:nvPr>
        </p:nvSpPr>
        <p:spPr>
          <a:xfrm>
            <a:off x="231295" y="1570860"/>
            <a:ext cx="3983543" cy="2951715"/>
          </a:xfrm>
        </p:spPr>
        <p:txBody>
          <a:bodyPr>
            <a:normAutofit/>
          </a:bodyPr>
          <a:lstStyle/>
          <a:p>
            <a:r>
              <a:rPr lang="en-US" dirty="0"/>
              <a:t>Two part</a:t>
            </a:r>
          </a:p>
          <a:p>
            <a:pPr lvl="1"/>
            <a:r>
              <a:rPr lang="en-US" dirty="0"/>
              <a:t>Power supply</a:t>
            </a:r>
          </a:p>
          <a:p>
            <a:pPr lvl="1"/>
            <a:r>
              <a:rPr lang="en-US" dirty="0"/>
              <a:t>Motor control</a:t>
            </a:r>
          </a:p>
          <a:p>
            <a:r>
              <a:rPr lang="en-US" dirty="0"/>
              <a:t>Modified to solve driver problem</a:t>
            </a:r>
          </a:p>
          <a:p>
            <a:pPr lvl="1"/>
            <a:r>
              <a:rPr lang="en-US" dirty="0"/>
              <a:t>The motor driver is always powered and enabled</a:t>
            </a:r>
          </a:p>
          <a:p>
            <a:r>
              <a:rPr lang="en-US" dirty="0"/>
              <a:t>Reused PCB from </a:t>
            </a:r>
            <a:r>
              <a:rPr lang="en-US" dirty="0" err="1"/>
              <a:t>Scanbook</a:t>
            </a:r>
            <a:r>
              <a:rPr lang="en-US" dirty="0"/>
              <a:t> 2015-2016</a:t>
            </a:r>
          </a:p>
          <a:p>
            <a:pPr lvl="1"/>
            <a:r>
              <a:rPr lang="en-US" dirty="0"/>
              <a:t>Modified to match the new circuit</a:t>
            </a:r>
          </a:p>
          <a:p>
            <a:endParaRPr lang="en-US" dirty="0"/>
          </a:p>
          <a:p>
            <a:pPr marL="0" indent="0">
              <a:buNone/>
            </a:pPr>
            <a:endParaRPr lang="en-US" dirty="0"/>
          </a:p>
        </p:txBody>
      </p:sp>
    </p:spTree>
    <p:extLst>
      <p:ext uri="{BB962C8B-B14F-4D97-AF65-F5344CB8AC3E}">
        <p14:creationId xmlns:p14="http://schemas.microsoft.com/office/powerpoint/2010/main" val="260470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pic>
        <p:nvPicPr>
          <p:cNvPr id="12" name="Picture 75" descr="C:\Users\Thomas\AppData\Local\Microsoft\Windows\INetCache\Content.Word\Raspberry_Pi_CSI-2_Connector_Specifications.gif"/>
          <p:cNvPicPr/>
          <p:nvPr/>
        </p:nvPicPr>
        <p:blipFill>
          <a:blip r:embed="rId3">
            <a:extLst>
              <a:ext uri="{28A0092B-C50C-407E-A947-70E740481C1C}">
                <a14:useLocalDpi xmlns:a14="http://schemas.microsoft.com/office/drawing/2010/main" val="0"/>
              </a:ext>
            </a:extLst>
          </a:blip>
          <a:srcRect/>
          <a:stretch>
            <a:fillRect/>
          </a:stretch>
        </p:blipFill>
        <p:spPr bwMode="auto">
          <a:xfrm>
            <a:off x="462041" y="1770599"/>
            <a:ext cx="2327148" cy="2289293"/>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15</a:t>
            </a:fld>
            <a:endParaRPr lang="fr-FR" sz="1100" b="1" dirty="0">
              <a:solidFill>
                <a:schemeClr val="tx1"/>
              </a:solidFill>
            </a:endParaRPr>
          </a:p>
        </p:txBody>
      </p:sp>
      <p:sp>
        <p:nvSpPr>
          <p:cNvPr id="3" name="TextBox 2"/>
          <p:cNvSpPr txBox="1"/>
          <p:nvPr/>
        </p:nvSpPr>
        <p:spPr>
          <a:xfrm>
            <a:off x="3035978" y="1719011"/>
            <a:ext cx="3651070"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t>Image data transfer</a:t>
            </a:r>
          </a:p>
          <a:p>
            <a:pPr marL="285750" indent="-285750">
              <a:buFont typeface="Arial" panose="020B0604020202020204" pitchFamily="34" charset="0"/>
              <a:buChar char="•"/>
            </a:pPr>
            <a:r>
              <a:rPr lang="en-US" sz="1600" dirty="0"/>
              <a:t>Between Pi Camera and Raspberry Pi</a:t>
            </a:r>
          </a:p>
          <a:p>
            <a:pPr marL="285750" indent="-285750">
              <a:buFont typeface="Arial" panose="020B0604020202020204" pitchFamily="34" charset="0"/>
              <a:buChar char="•"/>
            </a:pPr>
            <a:r>
              <a:rPr lang="en-US" sz="1600" dirty="0"/>
              <a:t>High speed differential serial communication (up to 1 </a:t>
            </a:r>
            <a:r>
              <a:rPr lang="en-US" sz="1600" dirty="0" err="1"/>
              <a:t>Gbps</a:t>
            </a:r>
            <a:r>
              <a:rPr lang="en-US" sz="1600" dirty="0"/>
              <a:t> per lane)</a:t>
            </a:r>
          </a:p>
          <a:p>
            <a:pPr marL="285750" indent="-285750">
              <a:buFont typeface="Arial" panose="020B0604020202020204" pitchFamily="34" charset="0"/>
              <a:buChar char="•"/>
            </a:pPr>
            <a:r>
              <a:rPr lang="en-US" sz="1600" dirty="0"/>
              <a:t>Licensed protocol (expensive specifications under NDA)</a:t>
            </a:r>
          </a:p>
          <a:p>
            <a:endParaRPr lang="en-US" sz="1600" dirty="0"/>
          </a:p>
          <a:p>
            <a:pPr marL="285750" indent="-285750">
              <a:buFont typeface="Wingdings" panose="05000000000000000000" pitchFamily="2" charset="2"/>
              <a:buChar char="Ø"/>
            </a:pPr>
            <a:r>
              <a:rPr lang="en-US" sz="1600" dirty="0"/>
              <a:t>Good news : a special purpose IC is available !</a:t>
            </a:r>
          </a:p>
          <a:p>
            <a:pPr marL="285750" indent="-285750">
              <a:buFont typeface="Wingdings" panose="05000000000000000000" pitchFamily="2" charset="2"/>
              <a:buChar char="Ø"/>
            </a:pPr>
            <a:r>
              <a:rPr lang="en-US" sz="1600" dirty="0"/>
              <a:t>Bad news: it only exists in a really tiny QFN package …</a:t>
            </a:r>
          </a:p>
        </p:txBody>
      </p:sp>
      <p:sp>
        <p:nvSpPr>
          <p:cNvPr id="4" name="TextBox 3"/>
          <p:cNvSpPr txBox="1"/>
          <p:nvPr/>
        </p:nvSpPr>
        <p:spPr>
          <a:xfrm>
            <a:off x="1760787" y="1206454"/>
            <a:ext cx="3317190" cy="369332"/>
          </a:xfrm>
          <a:prstGeom prst="rect">
            <a:avLst/>
          </a:prstGeom>
          <a:noFill/>
        </p:spPr>
        <p:txBody>
          <a:bodyPr wrap="none" rtlCol="0">
            <a:spAutoFit/>
          </a:bodyPr>
          <a:lstStyle/>
          <a:p>
            <a:r>
              <a:rPr lang="en-US" dirty="0"/>
              <a:t>MIPI CSI-4 lanes camera interface</a:t>
            </a:r>
          </a:p>
        </p:txBody>
      </p:sp>
      <p:sp>
        <p:nvSpPr>
          <p:cNvPr id="5" name="Rectangle 4"/>
          <p:cNvSpPr/>
          <p:nvPr/>
        </p:nvSpPr>
        <p:spPr>
          <a:xfrm>
            <a:off x="675503" y="1876508"/>
            <a:ext cx="1924574" cy="1168842"/>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05579" y="3442704"/>
            <a:ext cx="815416" cy="276999"/>
          </a:xfrm>
          <a:prstGeom prst="rect">
            <a:avLst/>
          </a:prstGeom>
          <a:noFill/>
        </p:spPr>
        <p:txBody>
          <a:bodyPr wrap="none" rtlCol="0">
            <a:spAutoFit/>
          </a:bodyPr>
          <a:lstStyle/>
          <a:p>
            <a:r>
              <a:rPr lang="en-US" sz="1200" dirty="0"/>
              <a:t>Raspberry</a:t>
            </a:r>
          </a:p>
        </p:txBody>
      </p:sp>
      <p:sp>
        <p:nvSpPr>
          <p:cNvPr id="10" name="TextBox 9"/>
          <p:cNvSpPr txBox="1"/>
          <p:nvPr/>
        </p:nvSpPr>
        <p:spPr>
          <a:xfrm>
            <a:off x="428167" y="3443820"/>
            <a:ext cx="814710" cy="276999"/>
          </a:xfrm>
          <a:prstGeom prst="rect">
            <a:avLst/>
          </a:prstGeom>
          <a:noFill/>
        </p:spPr>
        <p:txBody>
          <a:bodyPr wrap="none" rtlCol="0">
            <a:spAutoFit/>
          </a:bodyPr>
          <a:lstStyle/>
          <a:p>
            <a:r>
              <a:rPr lang="en-US" sz="1200" dirty="0"/>
              <a:t>Pi Camera</a:t>
            </a:r>
          </a:p>
        </p:txBody>
      </p:sp>
    </p:spTree>
    <p:extLst>
      <p:ext uri="{BB962C8B-B14F-4D97-AF65-F5344CB8AC3E}">
        <p14:creationId xmlns:p14="http://schemas.microsoft.com/office/powerpoint/2010/main" val="380807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pic>
        <p:nvPicPr>
          <p:cNvPr id="12" name="Picture 75" descr="C:\Users\Thomas\AppData\Local\Microsoft\Windows\INetCache\Content.Word\Raspberry_Pi_CSI-2_Connector_Specifications.gif"/>
          <p:cNvPicPr/>
          <p:nvPr/>
        </p:nvPicPr>
        <p:blipFill>
          <a:blip r:embed="rId3">
            <a:extLst>
              <a:ext uri="{28A0092B-C50C-407E-A947-70E740481C1C}">
                <a14:useLocalDpi xmlns:a14="http://schemas.microsoft.com/office/drawing/2010/main" val="0"/>
              </a:ext>
            </a:extLst>
          </a:blip>
          <a:srcRect/>
          <a:stretch>
            <a:fillRect/>
          </a:stretch>
        </p:blipFill>
        <p:spPr bwMode="auto">
          <a:xfrm>
            <a:off x="462041" y="1770599"/>
            <a:ext cx="2327148" cy="2289293"/>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16</a:t>
            </a:fld>
            <a:endParaRPr lang="fr-FR" sz="1100" b="1" dirty="0">
              <a:solidFill>
                <a:schemeClr val="tx1"/>
              </a:solidFill>
            </a:endParaRPr>
          </a:p>
        </p:txBody>
      </p:sp>
      <p:sp>
        <p:nvSpPr>
          <p:cNvPr id="3" name="TextBox 2"/>
          <p:cNvSpPr txBox="1"/>
          <p:nvPr/>
        </p:nvSpPr>
        <p:spPr>
          <a:xfrm>
            <a:off x="3035978" y="1719011"/>
            <a:ext cx="365107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Detection and configuration of the camera</a:t>
            </a:r>
          </a:p>
          <a:p>
            <a:pPr marL="285750" indent="-285750">
              <a:buFont typeface="Arial" panose="020B0604020202020204" pitchFamily="34" charset="0"/>
              <a:buChar char="•"/>
            </a:pPr>
            <a:r>
              <a:rPr lang="en-US" sz="1600" dirty="0"/>
              <a:t>Between Pi Camera and Raspberry Pi</a:t>
            </a:r>
          </a:p>
          <a:p>
            <a:pPr marL="285750" indent="-285750">
              <a:buFont typeface="Arial" panose="020B0604020202020204" pitchFamily="34" charset="0"/>
              <a:buChar char="•"/>
            </a:pPr>
            <a:r>
              <a:rPr lang="en-US" sz="1600" dirty="0"/>
              <a:t>Regular I²C communication</a:t>
            </a:r>
          </a:p>
          <a:p>
            <a:endParaRPr lang="en-US" sz="1600" dirty="0"/>
          </a:p>
          <a:p>
            <a:pPr marL="285750" indent="-285750">
              <a:buFont typeface="Wingdings" panose="05000000000000000000" pitchFamily="2" charset="2"/>
              <a:buChar char="Ø"/>
            </a:pPr>
            <a:r>
              <a:rPr lang="en-US" sz="1600" dirty="0"/>
              <a:t>Good news : well known interface, easy to multiplex with regular logic IC</a:t>
            </a:r>
          </a:p>
          <a:p>
            <a:pPr marL="285750" indent="-285750">
              <a:buFont typeface="Wingdings" panose="05000000000000000000" pitchFamily="2" charset="2"/>
              <a:buChar char="Ø"/>
            </a:pPr>
            <a:r>
              <a:rPr lang="en-US" sz="1600" dirty="0"/>
              <a:t>Bad news : actual configuration of the camera is hidden in a binary blob in the Raspberry Pi firmware (it is NOT open source)</a:t>
            </a:r>
          </a:p>
        </p:txBody>
      </p:sp>
      <p:sp>
        <p:nvSpPr>
          <p:cNvPr id="4" name="TextBox 3"/>
          <p:cNvSpPr txBox="1"/>
          <p:nvPr/>
        </p:nvSpPr>
        <p:spPr>
          <a:xfrm>
            <a:off x="2382495" y="1215788"/>
            <a:ext cx="2093009" cy="369332"/>
          </a:xfrm>
          <a:prstGeom prst="rect">
            <a:avLst/>
          </a:prstGeom>
          <a:noFill/>
        </p:spPr>
        <p:txBody>
          <a:bodyPr wrap="none" rtlCol="0">
            <a:spAutoFit/>
          </a:bodyPr>
          <a:lstStyle/>
          <a:p>
            <a:r>
              <a:rPr lang="en-US" dirty="0"/>
              <a:t>CCI control interface</a:t>
            </a:r>
          </a:p>
        </p:txBody>
      </p:sp>
      <p:sp>
        <p:nvSpPr>
          <p:cNvPr id="8" name="TextBox 7"/>
          <p:cNvSpPr txBox="1"/>
          <p:nvPr/>
        </p:nvSpPr>
        <p:spPr>
          <a:xfrm>
            <a:off x="2005579" y="3442704"/>
            <a:ext cx="815416" cy="276999"/>
          </a:xfrm>
          <a:prstGeom prst="rect">
            <a:avLst/>
          </a:prstGeom>
          <a:noFill/>
        </p:spPr>
        <p:txBody>
          <a:bodyPr wrap="none" rtlCol="0">
            <a:spAutoFit/>
          </a:bodyPr>
          <a:lstStyle/>
          <a:p>
            <a:r>
              <a:rPr lang="en-US" sz="1200" dirty="0"/>
              <a:t>Raspberry</a:t>
            </a:r>
          </a:p>
        </p:txBody>
      </p:sp>
      <p:sp>
        <p:nvSpPr>
          <p:cNvPr id="10" name="TextBox 9"/>
          <p:cNvSpPr txBox="1"/>
          <p:nvPr/>
        </p:nvSpPr>
        <p:spPr>
          <a:xfrm>
            <a:off x="428167" y="3443820"/>
            <a:ext cx="814710" cy="276999"/>
          </a:xfrm>
          <a:prstGeom prst="rect">
            <a:avLst/>
          </a:prstGeom>
          <a:noFill/>
        </p:spPr>
        <p:txBody>
          <a:bodyPr wrap="none" rtlCol="0">
            <a:spAutoFit/>
          </a:bodyPr>
          <a:lstStyle/>
          <a:p>
            <a:r>
              <a:rPr lang="en-US" sz="1200" dirty="0"/>
              <a:t>Pi Camera</a:t>
            </a:r>
          </a:p>
        </p:txBody>
      </p:sp>
      <p:sp>
        <p:nvSpPr>
          <p:cNvPr id="7" name="Rectangle 6"/>
          <p:cNvSpPr/>
          <p:nvPr/>
        </p:nvSpPr>
        <p:spPr>
          <a:xfrm>
            <a:off x="675503" y="3061258"/>
            <a:ext cx="1924574" cy="532732"/>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95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Electronic</a:t>
            </a:r>
            <a:br>
              <a:rPr lang="fr-BE" dirty="0"/>
            </a:br>
            <a:r>
              <a:rPr lang="fr-BE" dirty="0"/>
              <a:t>Camera multiplexer</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17</a:t>
            </a:fld>
            <a:endParaRPr lang="fr-FR" sz="1100" b="1" dirty="0">
              <a:solidFill>
                <a:schemeClr val="tx1"/>
              </a:solidFill>
            </a:endParaRPr>
          </a:p>
        </p:txBody>
      </p:sp>
      <p:pic>
        <p:nvPicPr>
          <p:cNvPr id="4" name="Picture 3"/>
          <p:cNvPicPr>
            <a:picLocks noChangeAspect="1"/>
          </p:cNvPicPr>
          <p:nvPr/>
        </p:nvPicPr>
        <p:blipFill rotWithShape="1">
          <a:blip r:embed="rId3"/>
          <a:srcRect l="16116" t="14896" r="37739" b="21743"/>
          <a:stretch/>
        </p:blipFill>
        <p:spPr>
          <a:xfrm>
            <a:off x="383059" y="1577665"/>
            <a:ext cx="3164620" cy="2934032"/>
          </a:xfrm>
          <a:prstGeom prst="rect">
            <a:avLst/>
          </a:prstGeom>
        </p:spPr>
      </p:pic>
      <p:sp>
        <p:nvSpPr>
          <p:cNvPr id="9" name="TextBox 8"/>
          <p:cNvSpPr txBox="1"/>
          <p:nvPr/>
        </p:nvSpPr>
        <p:spPr>
          <a:xfrm>
            <a:off x="3547678" y="2253526"/>
            <a:ext cx="313936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Fairchild’s FSA642 IC for MIPI CSI-4 lanes multiplexing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74CBTLV3257 MUX/DEMUX IC for I²C switching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Camera A is selected by default</a:t>
            </a:r>
          </a:p>
        </p:txBody>
      </p:sp>
      <p:pic>
        <p:nvPicPr>
          <p:cNvPr id="6" name="Picture 5"/>
          <p:cNvPicPr>
            <a:picLocks noChangeAspect="1"/>
          </p:cNvPicPr>
          <p:nvPr/>
        </p:nvPicPr>
        <p:blipFill rotWithShape="1">
          <a:blip r:embed="rId3"/>
          <a:srcRect l="76174" t="38077" r="11536" b="48358"/>
          <a:stretch/>
        </p:blipFill>
        <p:spPr>
          <a:xfrm>
            <a:off x="580444" y="1577665"/>
            <a:ext cx="842839" cy="628153"/>
          </a:xfrm>
          <a:prstGeom prst="rect">
            <a:avLst/>
          </a:prstGeom>
        </p:spPr>
      </p:pic>
    </p:spTree>
    <p:extLst>
      <p:ext uri="{BB962C8B-B14F-4D97-AF65-F5344CB8AC3E}">
        <p14:creationId xmlns:p14="http://schemas.microsoft.com/office/powerpoint/2010/main" val="428203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r>
              <a:rPr lang="en-US" dirty="0"/>
              <a:t>Electronics</a:t>
            </a:r>
          </a:p>
          <a:p>
            <a:pPr>
              <a:buFont typeface="Wingdings" pitchFamily="2" charset="2"/>
              <a:buChar char="Ø"/>
            </a:pPr>
            <a:r>
              <a:rPr lang="en-US" dirty="0"/>
              <a:t>Software</a:t>
            </a:r>
          </a:p>
          <a:p>
            <a:pPr lvl="1">
              <a:buFont typeface="Wingdings" pitchFamily="2" charset="2"/>
              <a:buChar char="Ø"/>
            </a:pPr>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18</a:t>
            </a:fld>
            <a:endParaRPr lang="fr-FR" sz="1100" b="1" dirty="0">
              <a:solidFill>
                <a:schemeClr val="tx1"/>
              </a:solidFill>
            </a:endParaRPr>
          </a:p>
        </p:txBody>
      </p:sp>
    </p:spTree>
    <p:extLst>
      <p:ext uri="{BB962C8B-B14F-4D97-AF65-F5344CB8AC3E}">
        <p14:creationId xmlns:p14="http://schemas.microsoft.com/office/powerpoint/2010/main" val="258751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Software </a:t>
            </a:r>
            <a:br>
              <a:rPr lang="en-US" dirty="0"/>
            </a:br>
            <a:r>
              <a:rPr lang="en-US" dirty="0"/>
              <a:t>Image processing</a:t>
            </a:r>
          </a:p>
        </p:txBody>
      </p:sp>
      <p:pic>
        <p:nvPicPr>
          <p:cNvPr id="7" name="Picture 45" descr="https://upload.wikimedia.org/wikipedia/commons/thumb/3/32/OpenCV_Logo_with_text_svg_version.svg/1200px-OpenCV_Logo_with_text_svg_version.sv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8928" y="2013966"/>
            <a:ext cx="1192530" cy="1463040"/>
          </a:xfrm>
          <a:prstGeom prst="rect">
            <a:avLst/>
          </a:prstGeom>
          <a:noFill/>
          <a:ln>
            <a:noFill/>
          </a:ln>
        </p:spPr>
      </p:pic>
      <p:pic>
        <p:nvPicPr>
          <p:cNvPr id="9" name="Picture 44" descr="https://www.raspberrypi.org/app/uploads/2016/04/camera_v2.jpg"/>
          <p:cNvPicPr/>
          <p:nvPr/>
        </p:nvPicPr>
        <p:blipFill>
          <a:blip r:embed="rId4">
            <a:extLst>
              <a:ext uri="{28A0092B-C50C-407E-A947-70E740481C1C}">
                <a14:useLocalDpi xmlns:a14="http://schemas.microsoft.com/office/drawing/2010/main" val="0"/>
              </a:ext>
            </a:extLst>
          </a:blip>
          <a:srcRect l="25314" t="15723" r="8865" b="16985"/>
          <a:stretch>
            <a:fillRect/>
          </a:stretch>
        </p:blipFill>
        <p:spPr bwMode="auto">
          <a:xfrm>
            <a:off x="4007485" y="2013966"/>
            <a:ext cx="1860550" cy="1463040"/>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19</a:t>
            </a:fld>
            <a:endParaRPr lang="fr-FR" sz="1100" b="1" dirty="0">
              <a:solidFill>
                <a:schemeClr val="tx1"/>
              </a:solidFill>
            </a:endParaRPr>
          </a:p>
        </p:txBody>
      </p:sp>
    </p:spTree>
    <p:extLst>
      <p:ext uri="{BB962C8B-B14F-4D97-AF65-F5344CB8AC3E}">
        <p14:creationId xmlns:p14="http://schemas.microsoft.com/office/powerpoint/2010/main" val="362770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endParaRPr lang="fr-BE" dirty="0"/>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96" y="2086131"/>
            <a:ext cx="1824597" cy="2560320"/>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a:t>
            </a:fld>
            <a:endParaRPr lang="fr-FR" sz="1100" b="1" dirty="0">
              <a:solidFill>
                <a:schemeClr val="tx1"/>
              </a:solidFill>
            </a:endParaRPr>
          </a:p>
        </p:txBody>
      </p:sp>
      <p:pic>
        <p:nvPicPr>
          <p:cNvPr id="7" name="Picture 87" descr="C:\Users\Thomas\AppData\Local\Microsoft\Windows\INetCache\Content.Word\IMAG0920.jpg"/>
          <p:cNvPicPr>
            <a:picLocks noChangeAspect="1"/>
          </p:cNvPicPr>
          <p:nvPr/>
        </p:nvPicPr>
        <p:blipFill rotWithShape="1">
          <a:blip r:embed="rId4" cstate="print">
            <a:extLst>
              <a:ext uri="{28A0092B-C50C-407E-A947-70E740481C1C}">
                <a14:useLocalDpi xmlns:a14="http://schemas.microsoft.com/office/drawing/2010/main" val="0"/>
              </a:ext>
            </a:extLst>
          </a:blip>
          <a:srcRect l="17991" r="22632"/>
          <a:stretch/>
        </p:blipFill>
        <p:spPr bwMode="auto">
          <a:xfrm>
            <a:off x="4003768" y="2086131"/>
            <a:ext cx="2646504" cy="2560320"/>
          </a:xfrm>
          <a:prstGeom prst="rect">
            <a:avLst/>
          </a:prstGeom>
          <a:noFill/>
          <a:ln>
            <a:noFill/>
          </a:ln>
          <a:extLst>
            <a:ext uri="{53640926-AAD7-44D8-BBD7-CCE9431645EC}">
              <a14:shadowObscured xmlns:a14="http://schemas.microsoft.com/office/drawing/2010/main"/>
            </a:ext>
          </a:extLst>
        </p:spPr>
      </p:pic>
      <p:sp>
        <p:nvSpPr>
          <p:cNvPr id="4" name="Flèche droite 3"/>
          <p:cNvSpPr/>
          <p:nvPr/>
        </p:nvSpPr>
        <p:spPr>
          <a:xfrm>
            <a:off x="2751850" y="3127393"/>
            <a:ext cx="791861" cy="477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 name="TextBox 2"/>
          <p:cNvSpPr txBox="1"/>
          <p:nvPr/>
        </p:nvSpPr>
        <p:spPr>
          <a:xfrm>
            <a:off x="1379495" y="1270565"/>
            <a:ext cx="4099007" cy="369332"/>
          </a:xfrm>
          <a:prstGeom prst="rect">
            <a:avLst/>
          </a:prstGeom>
          <a:noFill/>
        </p:spPr>
        <p:txBody>
          <a:bodyPr wrap="none" rtlCol="0">
            <a:spAutoFit/>
          </a:bodyPr>
          <a:lstStyle/>
          <a:p>
            <a:pPr algn="ctr"/>
            <a:r>
              <a:rPr lang="en-US" dirty="0" err="1"/>
              <a:t>Scanbook</a:t>
            </a:r>
            <a:r>
              <a:rPr lang="en-US" dirty="0"/>
              <a:t> = Semi-automatic book scanner</a:t>
            </a:r>
          </a:p>
        </p:txBody>
      </p:sp>
      <p:sp>
        <p:nvSpPr>
          <p:cNvPr id="5" name="TextBox 4"/>
          <p:cNvSpPr txBox="1"/>
          <p:nvPr/>
        </p:nvSpPr>
        <p:spPr>
          <a:xfrm>
            <a:off x="1053122" y="1780653"/>
            <a:ext cx="652743" cy="369332"/>
          </a:xfrm>
          <a:prstGeom prst="rect">
            <a:avLst/>
          </a:prstGeom>
          <a:noFill/>
        </p:spPr>
        <p:txBody>
          <a:bodyPr wrap="none" rtlCol="0">
            <a:spAutoFit/>
          </a:bodyPr>
          <a:lstStyle/>
          <a:p>
            <a:r>
              <a:rPr lang="en-US" dirty="0"/>
              <a:t>2016</a:t>
            </a:r>
          </a:p>
        </p:txBody>
      </p:sp>
      <p:sp>
        <p:nvSpPr>
          <p:cNvPr id="9" name="TextBox 8"/>
          <p:cNvSpPr txBox="1"/>
          <p:nvPr/>
        </p:nvSpPr>
        <p:spPr>
          <a:xfrm>
            <a:off x="5000648" y="1786797"/>
            <a:ext cx="652743" cy="369332"/>
          </a:xfrm>
          <a:prstGeom prst="rect">
            <a:avLst/>
          </a:prstGeom>
          <a:noFill/>
        </p:spPr>
        <p:txBody>
          <a:bodyPr wrap="none" rtlCol="0">
            <a:spAutoFit/>
          </a:bodyPr>
          <a:lstStyle/>
          <a:p>
            <a:r>
              <a:rPr lang="en-US" dirty="0"/>
              <a:t>2017</a:t>
            </a:r>
          </a:p>
        </p:txBody>
      </p:sp>
    </p:spTree>
    <p:extLst>
      <p:ext uri="{BB962C8B-B14F-4D97-AF65-F5344CB8AC3E}">
        <p14:creationId xmlns:p14="http://schemas.microsoft.com/office/powerpoint/2010/main" val="124776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8" name="Picture 31" descr="C:\Users\Thomas\AppData\Local\Microsoft\Windows\INetCache\Content.Word\step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15" y="2015340"/>
            <a:ext cx="2961195" cy="2208790"/>
          </a:xfrm>
          <a:prstGeom prst="rect">
            <a:avLst/>
          </a:prstGeom>
          <a:noFill/>
          <a:ln>
            <a:noFill/>
          </a:ln>
        </p:spPr>
      </p:pic>
      <p:pic>
        <p:nvPicPr>
          <p:cNvPr id="10" name="Picture 32" descr="C:\Users\Thomas\AppData\Local\Microsoft\Windows\INetCache\Content.Word\step2 gri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6731" y="2015340"/>
            <a:ext cx="2991549" cy="2208790"/>
          </a:xfrm>
          <a:prstGeom prst="rect">
            <a:avLst/>
          </a:prstGeom>
          <a:noFill/>
          <a:ln>
            <a:noFill/>
          </a:ln>
        </p:spPr>
      </p:pic>
      <p:sp>
        <p:nvSpPr>
          <p:cNvPr id="11" name="ZoneTexte 10"/>
          <p:cNvSpPr txBox="1"/>
          <p:nvPr/>
        </p:nvSpPr>
        <p:spPr>
          <a:xfrm>
            <a:off x="1245870" y="1591056"/>
            <a:ext cx="1805940" cy="369332"/>
          </a:xfrm>
          <a:prstGeom prst="rect">
            <a:avLst/>
          </a:prstGeom>
          <a:noFill/>
        </p:spPr>
        <p:txBody>
          <a:bodyPr wrap="square" rtlCol="0">
            <a:spAutoFit/>
          </a:bodyPr>
          <a:lstStyle/>
          <a:p>
            <a:r>
              <a:rPr lang="fr-BE" dirty="0"/>
              <a:t>Original</a:t>
            </a:r>
          </a:p>
        </p:txBody>
      </p:sp>
      <p:sp>
        <p:nvSpPr>
          <p:cNvPr id="12" name="ZoneTexte 11"/>
          <p:cNvSpPr txBox="1"/>
          <p:nvPr/>
        </p:nvSpPr>
        <p:spPr>
          <a:xfrm>
            <a:off x="4709160" y="1591056"/>
            <a:ext cx="1805940" cy="369332"/>
          </a:xfrm>
          <a:prstGeom prst="rect">
            <a:avLst/>
          </a:prstGeom>
          <a:noFill/>
        </p:spPr>
        <p:txBody>
          <a:bodyPr wrap="square" rtlCol="0">
            <a:spAutoFit/>
          </a:bodyPr>
          <a:lstStyle/>
          <a:p>
            <a:r>
              <a:rPr lang="fr-BE" dirty="0"/>
              <a:t>Gray</a:t>
            </a:r>
          </a:p>
        </p:txBody>
      </p:sp>
      <p:cxnSp>
        <p:nvCxnSpPr>
          <p:cNvPr id="13" name="Connecteur droit avec flèche 12"/>
          <p:cNvCxnSpPr>
            <a:cxnSpLocks/>
          </p:cNvCxnSpPr>
          <p:nvPr/>
        </p:nvCxnSpPr>
        <p:spPr>
          <a:xfrm>
            <a:off x="2942380" y="290248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4"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20</a:t>
            </a:fld>
            <a:endParaRPr lang="fr-FR" sz="1100" b="1" dirty="0">
              <a:solidFill>
                <a:schemeClr val="tx1"/>
              </a:solidFill>
            </a:endParaRPr>
          </a:p>
        </p:txBody>
      </p:sp>
    </p:spTree>
    <p:extLst>
      <p:ext uri="{BB962C8B-B14F-4D97-AF65-F5344CB8AC3E}">
        <p14:creationId xmlns:p14="http://schemas.microsoft.com/office/powerpoint/2010/main" val="312018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9" name="Picture 33" descr="C:\Users\Thomas\AppData\Local\Microsoft\Windows\INetCache\Content.Word\step3 flou gaussie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14" y="2017648"/>
            <a:ext cx="3010395" cy="2206482"/>
          </a:xfrm>
          <a:prstGeom prst="rect">
            <a:avLst/>
          </a:prstGeom>
          <a:noFill/>
          <a:ln>
            <a:noFill/>
          </a:ln>
        </p:spPr>
      </p:pic>
      <p:pic>
        <p:nvPicPr>
          <p:cNvPr id="11" name="Picture 42" descr="C:\Users\Thomas\AppData\Local\Microsoft\Windows\INetCache\Content.Word\step4 filtre cann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4393" y="2017648"/>
            <a:ext cx="3086100" cy="2206482"/>
          </a:xfrm>
          <a:prstGeom prst="rect">
            <a:avLst/>
          </a:prstGeom>
          <a:noFill/>
          <a:ln>
            <a:noFill/>
          </a:ln>
        </p:spPr>
      </p:pic>
      <p:sp>
        <p:nvSpPr>
          <p:cNvPr id="12" name="ZoneTexte 11"/>
          <p:cNvSpPr txBox="1"/>
          <p:nvPr/>
        </p:nvSpPr>
        <p:spPr>
          <a:xfrm>
            <a:off x="836676" y="1591056"/>
            <a:ext cx="1805940" cy="369332"/>
          </a:xfrm>
          <a:prstGeom prst="rect">
            <a:avLst/>
          </a:prstGeom>
          <a:noFill/>
        </p:spPr>
        <p:txBody>
          <a:bodyPr wrap="square" rtlCol="0">
            <a:spAutoFit/>
          </a:bodyPr>
          <a:lstStyle/>
          <a:p>
            <a:r>
              <a:rPr lang="fr-BE" dirty="0" err="1"/>
              <a:t>Gaussian</a:t>
            </a:r>
            <a:r>
              <a:rPr lang="fr-BE" dirty="0"/>
              <a:t> </a:t>
            </a:r>
            <a:r>
              <a:rPr lang="fr-BE" dirty="0" err="1"/>
              <a:t>filter</a:t>
            </a:r>
            <a:endParaRPr lang="fr-BE" dirty="0"/>
          </a:p>
        </p:txBody>
      </p:sp>
      <p:sp>
        <p:nvSpPr>
          <p:cNvPr id="13" name="ZoneTexte 12"/>
          <p:cNvSpPr txBox="1"/>
          <p:nvPr/>
        </p:nvSpPr>
        <p:spPr>
          <a:xfrm>
            <a:off x="4466844" y="1591056"/>
            <a:ext cx="1805940"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cxnSp>
        <p:nvCxnSpPr>
          <p:cNvPr id="14" name="Connecteur droit avec flèche 13"/>
          <p:cNvCxnSpPr>
            <a:cxnSpLocks/>
          </p:cNvCxnSpPr>
          <p:nvPr/>
        </p:nvCxnSpPr>
        <p:spPr>
          <a:xfrm>
            <a:off x="2832255" y="289254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21</a:t>
            </a:fld>
            <a:endParaRPr lang="fr-FR" sz="1100" b="1" dirty="0">
              <a:solidFill>
                <a:schemeClr val="tx1"/>
              </a:solidFill>
            </a:endParaRPr>
          </a:p>
        </p:txBody>
      </p:sp>
    </p:spTree>
    <p:extLst>
      <p:ext uri="{BB962C8B-B14F-4D97-AF65-F5344CB8AC3E}">
        <p14:creationId xmlns:p14="http://schemas.microsoft.com/office/powerpoint/2010/main" val="401982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Image </a:t>
            </a:r>
            <a:r>
              <a:rPr lang="fr-BE" dirty="0" err="1"/>
              <a:t>processing</a:t>
            </a:r>
            <a:endParaRPr lang="fr-BE" dirty="0"/>
          </a:p>
        </p:txBody>
      </p:sp>
      <p:pic>
        <p:nvPicPr>
          <p:cNvPr id="10" name="Picture 43" descr="C:\Users\Thomas\AppData\Local\Microsoft\Windows\INetCache\Content.Word\step5 detection contou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 y="1940253"/>
            <a:ext cx="2927074" cy="2214304"/>
          </a:xfrm>
          <a:prstGeom prst="rect">
            <a:avLst/>
          </a:prstGeom>
          <a:noFill/>
          <a:ln>
            <a:noFill/>
          </a:ln>
        </p:spPr>
      </p:pic>
      <p:pic>
        <p:nvPicPr>
          <p:cNvPr id="12" name="Picture 76" descr="C:\Users\Thomas\AppData\Local\Microsoft\Windows\INetCache\Content.Word\step6 résulta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8535" y="1676907"/>
            <a:ext cx="1800970" cy="2665698"/>
          </a:xfrm>
          <a:prstGeom prst="rect">
            <a:avLst/>
          </a:prstGeom>
          <a:noFill/>
          <a:ln>
            <a:noFill/>
          </a:ln>
        </p:spPr>
      </p:pic>
      <p:sp>
        <p:nvSpPr>
          <p:cNvPr id="13" name="ZoneTexte 12"/>
          <p:cNvSpPr txBox="1"/>
          <p:nvPr/>
        </p:nvSpPr>
        <p:spPr>
          <a:xfrm>
            <a:off x="640080" y="1570921"/>
            <a:ext cx="1805940" cy="369332"/>
          </a:xfrm>
          <a:prstGeom prst="rect">
            <a:avLst/>
          </a:prstGeom>
          <a:noFill/>
        </p:spPr>
        <p:txBody>
          <a:bodyPr wrap="square" rtlCol="0">
            <a:spAutoFit/>
          </a:bodyPr>
          <a:lstStyle/>
          <a:p>
            <a:r>
              <a:rPr lang="fr-BE" dirty="0"/>
              <a:t>Contour detector</a:t>
            </a:r>
          </a:p>
        </p:txBody>
      </p:sp>
      <p:sp>
        <p:nvSpPr>
          <p:cNvPr id="14" name="ZoneTexte 13"/>
          <p:cNvSpPr txBox="1"/>
          <p:nvPr/>
        </p:nvSpPr>
        <p:spPr>
          <a:xfrm>
            <a:off x="3960046" y="1313124"/>
            <a:ext cx="2457947" cy="369332"/>
          </a:xfrm>
          <a:prstGeom prst="rect">
            <a:avLst/>
          </a:prstGeom>
          <a:noFill/>
        </p:spPr>
        <p:txBody>
          <a:bodyPr wrap="square" rtlCol="0">
            <a:spAutoFit/>
          </a:bodyPr>
          <a:lstStyle/>
          <a:p>
            <a:r>
              <a:rPr lang="fr-BE" dirty="0"/>
              <a:t>Rotation and stretching</a:t>
            </a:r>
          </a:p>
        </p:txBody>
      </p:sp>
      <p:cxnSp>
        <p:nvCxnSpPr>
          <p:cNvPr id="15" name="Connecteur droit avec flèche 14"/>
          <p:cNvCxnSpPr>
            <a:cxnSpLocks/>
          </p:cNvCxnSpPr>
          <p:nvPr/>
        </p:nvCxnSpPr>
        <p:spPr>
          <a:xfrm>
            <a:off x="3035410" y="2897386"/>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1"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22</a:t>
            </a:fld>
            <a:endParaRPr lang="fr-FR" sz="1100" b="1" dirty="0">
              <a:solidFill>
                <a:schemeClr val="tx1"/>
              </a:solidFill>
            </a:endParaRPr>
          </a:p>
        </p:txBody>
      </p:sp>
    </p:spTree>
    <p:extLst>
      <p:ext uri="{BB962C8B-B14F-4D97-AF65-F5344CB8AC3E}">
        <p14:creationId xmlns:p14="http://schemas.microsoft.com/office/powerpoint/2010/main" val="114041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endParaRPr lang="fr-BE" dirty="0"/>
          </a:p>
        </p:txBody>
      </p:sp>
      <p:sp>
        <p:nvSpPr>
          <p:cNvPr id="3" name="Espace réservé du contenu 2"/>
          <p:cNvSpPr>
            <a:spLocks noGrp="1"/>
          </p:cNvSpPr>
          <p:nvPr>
            <p:ph idx="1"/>
          </p:nvPr>
        </p:nvSpPr>
        <p:spPr>
          <a:xfrm>
            <a:off x="342900" y="1406101"/>
            <a:ext cx="6172200" cy="1847849"/>
          </a:xfrm>
        </p:spPr>
        <p:txBody>
          <a:bodyPr/>
          <a:lstStyle/>
          <a:p>
            <a:r>
              <a:rPr lang="en-US" dirty="0"/>
              <a:t>Mechanics</a:t>
            </a:r>
          </a:p>
          <a:p>
            <a:r>
              <a:rPr lang="en-US" dirty="0"/>
              <a:t>Electronics</a:t>
            </a:r>
          </a:p>
          <a:p>
            <a:pPr>
              <a:buFont typeface="Wingdings" pitchFamily="2" charset="2"/>
              <a:buChar char="Ø"/>
            </a:pPr>
            <a:r>
              <a:rPr lang="en-US" dirty="0"/>
              <a:t>Software</a:t>
            </a:r>
          </a:p>
          <a:p>
            <a:pPr lvl="1"/>
            <a:r>
              <a:rPr lang="en-US" dirty="0"/>
              <a:t>Image processing</a:t>
            </a:r>
          </a:p>
          <a:p>
            <a:pPr lvl="1">
              <a:buFont typeface="Wingdings" pitchFamily="2" charset="2"/>
              <a:buChar char="Ø"/>
            </a:pPr>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23</a:t>
            </a:fld>
            <a:endParaRPr lang="fr-FR" sz="1100" b="1" dirty="0">
              <a:solidFill>
                <a:schemeClr val="tx1"/>
              </a:solidFill>
            </a:endParaRPr>
          </a:p>
        </p:txBody>
      </p:sp>
    </p:spTree>
    <p:extLst>
      <p:ext uri="{BB962C8B-B14F-4D97-AF65-F5344CB8AC3E}">
        <p14:creationId xmlns:p14="http://schemas.microsoft.com/office/powerpoint/2010/main" val="3323284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Control</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24</a:t>
            </a:fld>
            <a:endParaRPr lang="fr-FR" sz="1100" b="1" dirty="0">
              <a:solidFill>
                <a:schemeClr val="tx1"/>
              </a:solidFill>
            </a:endParaRPr>
          </a:p>
        </p:txBody>
      </p:sp>
      <p:pic>
        <p:nvPicPr>
          <p:cNvPr id="5" name="Picture 2" descr="C:\Users\wesley\Documents\Superieur\Master2IngenieurIndustrielElectronique\ProjetsMaster\Rapports\Presentation\Raspberry.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69120" y="3078334"/>
            <a:ext cx="2238688" cy="15432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esley\Documents\Superieur\Master2IngenieurIndustrielElectronique\ProjetsMaster\Presentation\Images\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44" y="3061857"/>
            <a:ext cx="1688929" cy="1688929"/>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2"/>
          <p:cNvSpPr txBox="1">
            <a:spLocks/>
          </p:cNvSpPr>
          <p:nvPr/>
        </p:nvSpPr>
        <p:spPr>
          <a:xfrm>
            <a:off x="342900" y="1562625"/>
            <a:ext cx="6172200" cy="1304143"/>
          </a:xfrm>
          <a:prstGeom prst="rect">
            <a:avLst/>
          </a:prstGeom>
        </p:spPr>
        <p:txBody>
          <a:bodyPr vert="horz" lIns="91440" tIns="45720" rIns="91440" bIns="45720" rtlCol="0">
            <a:normAutofit lnSpcReduction="1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fr-BE" dirty="0"/>
              <a:t>Computer </a:t>
            </a:r>
            <a:r>
              <a:rPr lang="fr-BE" dirty="0" err="1"/>
              <a:t>controlled</a:t>
            </a:r>
            <a:r>
              <a:rPr lang="fr-BE" dirty="0"/>
              <a:t>  =&gt; </a:t>
            </a:r>
            <a:r>
              <a:rPr lang="fr-BE" dirty="0" err="1"/>
              <a:t>Raspberry</a:t>
            </a:r>
            <a:r>
              <a:rPr lang="fr-BE" dirty="0"/>
              <a:t> PI 3 </a:t>
            </a:r>
            <a:r>
              <a:rPr lang="fr-BE" dirty="0" err="1"/>
              <a:t>controlled</a:t>
            </a:r>
            <a:endParaRPr lang="fr-BE" dirty="0"/>
          </a:p>
          <a:p>
            <a:r>
              <a:rPr lang="fr-BE" dirty="0" err="1"/>
              <a:t>What</a:t>
            </a:r>
            <a:r>
              <a:rPr lang="fr-BE" dirty="0"/>
              <a:t> </a:t>
            </a:r>
            <a:r>
              <a:rPr lang="fr-BE" dirty="0" err="1"/>
              <a:t>is</a:t>
            </a:r>
            <a:r>
              <a:rPr lang="fr-BE" dirty="0"/>
              <a:t> a </a:t>
            </a:r>
            <a:r>
              <a:rPr lang="fr-BE" dirty="0" err="1"/>
              <a:t>Raspberry</a:t>
            </a:r>
            <a:r>
              <a:rPr lang="fr-BE" dirty="0"/>
              <a:t> PI ?</a:t>
            </a:r>
          </a:p>
          <a:p>
            <a:r>
              <a:rPr lang="fr-BE" dirty="0"/>
              <a:t>O.S. installation, configuration</a:t>
            </a:r>
          </a:p>
          <a:p>
            <a:r>
              <a:rPr lang="fr-BE" dirty="0" err="1"/>
              <a:t>Programming</a:t>
            </a:r>
            <a:r>
              <a:rPr lang="fr-BE" dirty="0"/>
              <a:t> &amp; Image </a:t>
            </a:r>
            <a:r>
              <a:rPr lang="fr-BE" dirty="0" err="1"/>
              <a:t>processing</a:t>
            </a:r>
            <a:endParaRPr lang="fr-BE" dirty="0"/>
          </a:p>
        </p:txBody>
      </p:sp>
      <p:sp>
        <p:nvSpPr>
          <p:cNvPr id="4" name="Flèche droite 3"/>
          <p:cNvSpPr/>
          <p:nvPr/>
        </p:nvSpPr>
        <p:spPr>
          <a:xfrm>
            <a:off x="2191265" y="3492842"/>
            <a:ext cx="2018270" cy="584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360537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Control</a:t>
            </a:r>
          </a:p>
        </p:txBody>
      </p:sp>
      <p:sp>
        <p:nvSpPr>
          <p:cNvPr id="3" name="Espace réservé du contenu 2"/>
          <p:cNvSpPr>
            <a:spLocks noGrp="1"/>
          </p:cNvSpPr>
          <p:nvPr>
            <p:ph idx="1"/>
          </p:nvPr>
        </p:nvSpPr>
        <p:spPr>
          <a:xfrm>
            <a:off x="342900" y="1307245"/>
            <a:ext cx="2993424" cy="3394472"/>
          </a:xfrm>
        </p:spPr>
        <p:txBody>
          <a:bodyPr>
            <a:normAutofit/>
          </a:bodyPr>
          <a:lstStyle/>
          <a:p>
            <a:endParaRPr lang="fr-BE" dirty="0"/>
          </a:p>
          <a:p>
            <a:pPr marL="0" indent="0">
              <a:buNone/>
            </a:pP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25</a:t>
            </a:fld>
            <a:endParaRPr lang="fr-FR" sz="1100" b="1" dirty="0">
              <a:solidFill>
                <a:schemeClr val="tx1"/>
              </a:solidFill>
            </a:endParaRPr>
          </a:p>
        </p:txBody>
      </p:sp>
      <p:sp>
        <p:nvSpPr>
          <p:cNvPr id="6" name="Espace réservé du contenu 2"/>
          <p:cNvSpPr txBox="1">
            <a:spLocks/>
          </p:cNvSpPr>
          <p:nvPr/>
        </p:nvSpPr>
        <p:spPr>
          <a:xfrm>
            <a:off x="383059" y="1476303"/>
            <a:ext cx="6172200" cy="3056356"/>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en-US" dirty="0"/>
              <a:t>Serial commands from Raspberry Pi to PCB :</a:t>
            </a:r>
          </a:p>
          <a:p>
            <a:pPr lvl="1"/>
            <a:r>
              <a:rPr lang="en-US" dirty="0"/>
              <a:t>UP, DOWN, DISABLE, FULL, HALF, QUARTER, EIGHTH, SIXTEENTH</a:t>
            </a:r>
          </a:p>
          <a:p>
            <a:pPr marL="257175" lvl="1" indent="0">
              <a:buNone/>
            </a:pPr>
            <a:endParaRPr lang="en-US" dirty="0"/>
          </a:p>
          <a:p>
            <a:r>
              <a:rPr lang="en-US" dirty="0"/>
              <a:t>Serial commands from PCB to Raspberry Pi:</a:t>
            </a:r>
          </a:p>
          <a:p>
            <a:pPr lvl="1"/>
            <a:r>
              <a:rPr lang="en-US" dirty="0"/>
              <a:t>ISUP, ISDOWN, ISSTOP, STEPSIZESET, ERROR</a:t>
            </a:r>
          </a:p>
          <a:p>
            <a:pPr lvl="1"/>
            <a:endParaRPr lang="en-US" dirty="0"/>
          </a:p>
          <a:p>
            <a:r>
              <a:rPr lang="en-GB" dirty="0"/>
              <a:t>Ex . : UP command is received</a:t>
            </a:r>
          </a:p>
          <a:p>
            <a:pPr lvl="1"/>
            <a:r>
              <a:rPr lang="en-GB" dirty="0"/>
              <a:t>The stepper motor turn and when the UP sensor detects the mobile part, motor is automatically disabled. </a:t>
            </a:r>
            <a:br>
              <a:rPr lang="en-GB" dirty="0"/>
            </a:br>
            <a:r>
              <a:rPr lang="en-GB" dirty="0"/>
              <a:t>Then, the PCB return ISUP command.</a:t>
            </a:r>
          </a:p>
          <a:p>
            <a:endParaRPr lang="en-US" dirty="0"/>
          </a:p>
        </p:txBody>
      </p:sp>
    </p:spTree>
    <p:extLst>
      <p:ext uri="{BB962C8B-B14F-4D97-AF65-F5344CB8AC3E}">
        <p14:creationId xmlns:p14="http://schemas.microsoft.com/office/powerpoint/2010/main" val="383170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wesley\Documents\Superieur\Master2IngenieurIndustrielElectronique\ProjetsMaster\Presentation\MechanicalSyst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505" y="1063225"/>
            <a:ext cx="2349684" cy="317285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en-US" dirty="0"/>
              <a:t>Development : Software</a:t>
            </a:r>
            <a:br>
              <a:rPr lang="en-US" dirty="0"/>
            </a:br>
            <a:r>
              <a:rPr lang="en-US" dirty="0"/>
              <a:t>Control</a:t>
            </a:r>
          </a:p>
        </p:txBody>
      </p:sp>
      <p:sp>
        <p:nvSpPr>
          <p:cNvPr id="3" name="Espace réservé du contenu 2"/>
          <p:cNvSpPr>
            <a:spLocks noGrp="1"/>
          </p:cNvSpPr>
          <p:nvPr>
            <p:ph idx="1"/>
          </p:nvPr>
        </p:nvSpPr>
        <p:spPr>
          <a:xfrm>
            <a:off x="342900" y="1472005"/>
            <a:ext cx="4571006" cy="3497560"/>
          </a:xfrm>
        </p:spPr>
        <p:txBody>
          <a:bodyPr>
            <a:normAutofit/>
          </a:bodyPr>
          <a:lstStyle/>
          <a:p>
            <a:r>
              <a:rPr lang="en-US" dirty="0"/>
              <a:t>Currently, controlled by 4 buttons on  Raspberry Pi’s GPIOs:</a:t>
            </a:r>
          </a:p>
          <a:p>
            <a:pPr lvl="1"/>
            <a:r>
              <a:rPr lang="en-US" dirty="0"/>
              <a:t>Start</a:t>
            </a:r>
          </a:p>
          <a:p>
            <a:pPr lvl="1"/>
            <a:r>
              <a:rPr lang="en-US" dirty="0"/>
              <a:t>Next</a:t>
            </a:r>
          </a:p>
          <a:p>
            <a:pPr lvl="1"/>
            <a:r>
              <a:rPr lang="en-US" dirty="0"/>
              <a:t>End</a:t>
            </a:r>
          </a:p>
          <a:p>
            <a:pPr lvl="1"/>
            <a:r>
              <a:rPr lang="en-US" dirty="0"/>
              <a:t>Stop</a:t>
            </a:r>
          </a:p>
          <a:p>
            <a:r>
              <a:rPr lang="en-US" dirty="0"/>
              <a:t>Serial messages between Raspberry PI &amp; PCB</a:t>
            </a:r>
          </a:p>
          <a:p>
            <a:r>
              <a:rPr lang="en-US" dirty="0"/>
              <a:t>UP and DOWN sensors connected on the PCB</a:t>
            </a:r>
          </a:p>
          <a:p>
            <a:r>
              <a:rPr lang="en-US" dirty="0"/>
              <a:t>Motor control on the PCB</a:t>
            </a:r>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26</a:t>
            </a:fld>
            <a:endParaRPr lang="fr-FR" sz="1100" b="1" dirty="0">
              <a:solidFill>
                <a:schemeClr val="tx1"/>
              </a:solidFill>
            </a:endParaRPr>
          </a:p>
        </p:txBody>
      </p:sp>
    </p:spTree>
    <p:extLst>
      <p:ext uri="{BB962C8B-B14F-4D97-AF65-F5344CB8AC3E}">
        <p14:creationId xmlns:p14="http://schemas.microsoft.com/office/powerpoint/2010/main" val="267585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Software</a:t>
            </a:r>
            <a:br>
              <a:rPr lang="fr-BE" dirty="0"/>
            </a:br>
            <a:r>
              <a:rPr lang="fr-BE" dirty="0"/>
              <a:t>Scanning </a:t>
            </a:r>
            <a:r>
              <a:rPr lang="fr-BE" dirty="0" err="1"/>
              <a:t>sequence</a:t>
            </a:r>
            <a:endParaRPr lang="fr-BE" dirty="0"/>
          </a:p>
        </p:txBody>
      </p:sp>
      <p:sp>
        <p:nvSpPr>
          <p:cNvPr id="3" name="Espace réservé du contenu 2"/>
          <p:cNvSpPr>
            <a:spLocks noGrp="1"/>
          </p:cNvSpPr>
          <p:nvPr>
            <p:ph idx="1"/>
          </p:nvPr>
        </p:nvSpPr>
        <p:spPr>
          <a:xfrm>
            <a:off x="342900" y="1290769"/>
            <a:ext cx="2993424" cy="3476494"/>
          </a:xfrm>
        </p:spPr>
        <p:txBody>
          <a:bodyPr>
            <a:normAutofit fontScale="85000" lnSpcReduction="20000"/>
          </a:bodyPr>
          <a:lstStyle/>
          <a:p>
            <a:r>
              <a:rPr lang="fr-BE" b="1" dirty="0"/>
              <a:t>Initialisation</a:t>
            </a:r>
          </a:p>
          <a:p>
            <a:pPr lvl="1"/>
            <a:r>
              <a:rPr lang="fr-BE" dirty="0"/>
              <a:t>Display « </a:t>
            </a:r>
            <a:r>
              <a:rPr lang="fr-BE" dirty="0" err="1"/>
              <a:t>press</a:t>
            </a:r>
            <a:r>
              <a:rPr lang="fr-BE" dirty="0"/>
              <a:t> </a:t>
            </a:r>
            <a:r>
              <a:rPr lang="fr-BE" dirty="0" err="1"/>
              <a:t>start</a:t>
            </a:r>
            <a:r>
              <a:rPr lang="fr-BE" dirty="0"/>
              <a:t> »</a:t>
            </a:r>
          </a:p>
          <a:p>
            <a:r>
              <a:rPr lang="fr-BE" b="1" dirty="0"/>
              <a:t>Start</a:t>
            </a:r>
          </a:p>
          <a:p>
            <a:pPr lvl="1"/>
            <a:r>
              <a:rPr lang="fr-BE" dirty="0"/>
              <a:t>Up command</a:t>
            </a:r>
          </a:p>
          <a:p>
            <a:pPr lvl="1"/>
            <a:r>
              <a:rPr lang="fr-BE" dirty="0"/>
              <a:t>Display « </a:t>
            </a:r>
            <a:r>
              <a:rPr lang="fr-BE" dirty="0" err="1"/>
              <a:t>press</a:t>
            </a:r>
            <a:r>
              <a:rPr lang="fr-BE" dirty="0"/>
              <a:t> </a:t>
            </a:r>
            <a:r>
              <a:rPr lang="fr-BE" dirty="0" err="1"/>
              <a:t>next</a:t>
            </a:r>
            <a:r>
              <a:rPr lang="fr-BE" dirty="0"/>
              <a:t> or end »</a:t>
            </a:r>
          </a:p>
          <a:p>
            <a:r>
              <a:rPr lang="fr-BE" b="1" dirty="0" err="1"/>
              <a:t>Next</a:t>
            </a:r>
            <a:endParaRPr lang="fr-BE" b="1" dirty="0"/>
          </a:p>
          <a:p>
            <a:pPr lvl="1"/>
            <a:r>
              <a:rPr lang="fr-BE" dirty="0"/>
              <a:t>Down command</a:t>
            </a:r>
          </a:p>
          <a:p>
            <a:pPr lvl="1"/>
            <a:r>
              <a:rPr lang="fr-BE" dirty="0"/>
              <a:t>Display « scan in </a:t>
            </a:r>
            <a:r>
              <a:rPr lang="fr-BE" dirty="0" err="1"/>
              <a:t>progress</a:t>
            </a:r>
            <a:r>
              <a:rPr lang="fr-BE" dirty="0"/>
              <a:t> »</a:t>
            </a:r>
          </a:p>
          <a:p>
            <a:pPr lvl="1"/>
            <a:r>
              <a:rPr lang="fr-BE" dirty="0" err="1"/>
              <a:t>Takes</a:t>
            </a:r>
            <a:r>
              <a:rPr lang="fr-BE" dirty="0"/>
              <a:t> </a:t>
            </a:r>
            <a:r>
              <a:rPr lang="fr-BE" dirty="0" err="1"/>
              <a:t>pictures</a:t>
            </a:r>
            <a:endParaRPr lang="fr-BE" dirty="0"/>
          </a:p>
          <a:p>
            <a:pPr lvl="1"/>
            <a:r>
              <a:rPr lang="fr-BE" dirty="0"/>
              <a:t>Image </a:t>
            </a:r>
            <a:r>
              <a:rPr lang="fr-BE" dirty="0" err="1"/>
              <a:t>processing</a:t>
            </a:r>
            <a:endParaRPr lang="fr-BE" dirty="0"/>
          </a:p>
          <a:p>
            <a:pPr lvl="1"/>
            <a:r>
              <a:rPr lang="fr-BE" dirty="0"/>
              <a:t>Return to </a:t>
            </a:r>
            <a:r>
              <a:rPr lang="fr-BE" dirty="0" err="1"/>
              <a:t>start</a:t>
            </a:r>
            <a:r>
              <a:rPr lang="fr-BE" dirty="0"/>
              <a:t> </a:t>
            </a:r>
            <a:r>
              <a:rPr lang="fr-BE" dirty="0" err="1"/>
              <a:t>button</a:t>
            </a:r>
            <a:r>
              <a:rPr lang="fr-BE" dirty="0"/>
              <a:t> process</a:t>
            </a:r>
          </a:p>
          <a:p>
            <a:r>
              <a:rPr lang="fr-BE" b="1" dirty="0"/>
              <a:t>End</a:t>
            </a:r>
          </a:p>
          <a:p>
            <a:pPr lvl="1"/>
            <a:r>
              <a:rPr lang="fr-BE" dirty="0"/>
              <a:t>Display « scan </a:t>
            </a:r>
            <a:r>
              <a:rPr lang="fr-BE" dirty="0" err="1"/>
              <a:t>completed</a:t>
            </a:r>
            <a:r>
              <a:rPr lang="fr-BE" dirty="0"/>
              <a:t> »</a:t>
            </a:r>
          </a:p>
          <a:p>
            <a:pPr lvl="1"/>
            <a:r>
              <a:rPr lang="fr-BE" dirty="0"/>
              <a:t>Return to initialisation process</a:t>
            </a:r>
          </a:p>
          <a:p>
            <a:r>
              <a:rPr lang="fr-BE" b="1" dirty="0"/>
              <a:t>Stop</a:t>
            </a:r>
          </a:p>
          <a:p>
            <a:pPr lvl="1"/>
            <a:r>
              <a:rPr lang="fr-BE" dirty="0"/>
              <a:t>System </a:t>
            </a:r>
            <a:r>
              <a:rPr lang="fr-BE" dirty="0" err="1"/>
              <a:t>shutdown</a:t>
            </a:r>
            <a:endParaRPr lang="fr-BE" dirty="0"/>
          </a:p>
          <a:p>
            <a:endParaRPr lang="fr-BE" dirty="0"/>
          </a:p>
          <a:p>
            <a:pPr marL="0" indent="0">
              <a:buNone/>
            </a:pP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27</a:t>
            </a:fld>
            <a:endParaRPr lang="fr-FR" sz="1100" b="1" dirty="0">
              <a:solidFill>
                <a:schemeClr val="tx1"/>
              </a:solidFill>
            </a:endParaRPr>
          </a:p>
        </p:txBody>
      </p:sp>
      <p:pic>
        <p:nvPicPr>
          <p:cNvPr id="3074" name="Picture 2" descr="C:\Users\wesley\Documents\Superieur\Master2IngenieurIndustrielElectronique\ProjetsMaster\Rapports\Ordinos\State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146" y="1655806"/>
            <a:ext cx="3314396" cy="23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25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pPr>
              <a:buFont typeface="Wingdings" panose="05000000000000000000" pitchFamily="2" charset="2"/>
              <a:buChar char="Ø"/>
            </a:pPr>
            <a:r>
              <a:rPr lang="en-US" dirty="0"/>
              <a:t>Results</a:t>
            </a:r>
          </a:p>
          <a:p>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28</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Mechanics</a:t>
            </a:r>
            <a:br>
              <a:rPr lang="en-US" dirty="0"/>
            </a:br>
            <a:endParaRPr lang="en-US" dirty="0"/>
          </a:p>
        </p:txBody>
      </p:sp>
      <p:pic>
        <p:nvPicPr>
          <p:cNvPr id="11" name="Picture 87" descr="C:\Users\Thomas\AppData\Local\Microsoft\Windows\INetCache\Content.Word\IMAG0920.jpg"/>
          <p:cNvPicPr/>
          <p:nvPr/>
        </p:nvPicPr>
        <p:blipFill rotWithShape="1">
          <a:blip r:embed="rId3" cstate="print">
            <a:extLst>
              <a:ext uri="{28A0092B-C50C-407E-A947-70E740481C1C}">
                <a14:useLocalDpi xmlns:a14="http://schemas.microsoft.com/office/drawing/2010/main" val="0"/>
              </a:ext>
            </a:extLst>
          </a:blip>
          <a:srcRect l="17991" r="22632"/>
          <a:stretch/>
        </p:blipFill>
        <p:spPr bwMode="auto">
          <a:xfrm>
            <a:off x="157924" y="1600644"/>
            <a:ext cx="3051620" cy="2993979"/>
          </a:xfrm>
          <a:prstGeom prst="rect">
            <a:avLst/>
          </a:prstGeom>
          <a:noFill/>
          <a:ln>
            <a:noFill/>
          </a:ln>
          <a:extLst>
            <a:ext uri="{53640926-AAD7-44D8-BBD7-CCE9431645EC}">
              <a14:shadowObscured xmlns:a14="http://schemas.microsoft.com/office/drawing/2010/main"/>
            </a:ext>
          </a:extLst>
        </p:spPr>
      </p:pic>
      <p:pic>
        <p:nvPicPr>
          <p:cNvPr id="12" name="Picture 88" descr="C:\Users\Thomas\AppData\Local\Microsoft\Windows\INetCache\Content.Word\IMAG0922.jpg"/>
          <p:cNvPicPr/>
          <p:nvPr/>
        </p:nvPicPr>
        <p:blipFill rotWithShape="1">
          <a:blip r:embed="rId4" cstate="print">
            <a:extLst>
              <a:ext uri="{28A0092B-C50C-407E-A947-70E740481C1C}">
                <a14:useLocalDpi xmlns:a14="http://schemas.microsoft.com/office/drawing/2010/main" val="0"/>
              </a:ext>
            </a:extLst>
          </a:blip>
          <a:srcRect l="11932"/>
          <a:stretch/>
        </p:blipFill>
        <p:spPr bwMode="auto">
          <a:xfrm>
            <a:off x="3465196" y="1801812"/>
            <a:ext cx="3234880" cy="2157540"/>
          </a:xfrm>
          <a:prstGeom prst="rect">
            <a:avLst/>
          </a:prstGeom>
          <a:noFill/>
          <a:ln>
            <a:noFill/>
          </a:ln>
          <a:extLst>
            <a:ext uri="{53640926-AAD7-44D8-BBD7-CCE9431645EC}">
              <a14:shadowObscured xmlns:a14="http://schemas.microsoft.com/office/drawing/2010/main"/>
            </a:ext>
          </a:extLst>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29</a:t>
            </a:fld>
            <a:endParaRPr lang="fr-FR" sz="1100" b="1" dirty="0">
              <a:solidFill>
                <a:schemeClr val="tx1"/>
              </a:solidFill>
            </a:endParaRPr>
          </a:p>
        </p:txBody>
      </p:sp>
    </p:spTree>
    <p:extLst>
      <p:ext uri="{BB962C8B-B14F-4D97-AF65-F5344CB8AC3E}">
        <p14:creationId xmlns:p14="http://schemas.microsoft.com/office/powerpoint/2010/main" val="156904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endParaRPr lang="fr-BE" dirty="0"/>
          </a:p>
        </p:txBody>
      </p:sp>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a:t>
            </a:fld>
            <a:endParaRPr lang="fr-FR" sz="1100" b="1" dirty="0">
              <a:solidFill>
                <a:schemeClr val="tx1"/>
              </a:solidFill>
            </a:endParaRPr>
          </a:p>
        </p:txBody>
      </p:sp>
      <p:sp>
        <p:nvSpPr>
          <p:cNvPr id="4" name="Flèche droite 3"/>
          <p:cNvSpPr/>
          <p:nvPr/>
        </p:nvSpPr>
        <p:spPr>
          <a:xfrm>
            <a:off x="2846113" y="2888496"/>
            <a:ext cx="791861" cy="477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 name="TextBox 2"/>
          <p:cNvSpPr txBox="1"/>
          <p:nvPr/>
        </p:nvSpPr>
        <p:spPr>
          <a:xfrm>
            <a:off x="90615" y="1611965"/>
            <a:ext cx="2755498" cy="3139321"/>
          </a:xfrm>
          <a:prstGeom prst="rect">
            <a:avLst/>
          </a:prstGeom>
          <a:noFill/>
        </p:spPr>
        <p:txBody>
          <a:bodyPr wrap="square" rtlCol="0">
            <a:spAutoFit/>
          </a:bodyPr>
          <a:lstStyle/>
          <a:p>
            <a:r>
              <a:rPr lang="en-US" dirty="0"/>
              <a:t>Old system’s flaws</a:t>
            </a:r>
          </a:p>
          <a:p>
            <a:pPr marL="285750" indent="-285750">
              <a:buFont typeface="Arial" panose="020B0604020202020204" pitchFamily="34" charset="0"/>
              <a:buChar char="•"/>
            </a:pPr>
            <a:r>
              <a:rPr lang="en-US" dirty="0"/>
              <a:t>Controlled by Computer</a:t>
            </a:r>
          </a:p>
          <a:p>
            <a:pPr marL="285750" indent="-285750">
              <a:buFont typeface="Arial" panose="020B0604020202020204" pitchFamily="34" charset="0"/>
              <a:buChar char="•"/>
            </a:pPr>
            <a:r>
              <a:rPr lang="en-US" dirty="0"/>
              <a:t>Lack of stability</a:t>
            </a:r>
          </a:p>
          <a:p>
            <a:pPr marL="285750" indent="-285750">
              <a:buFont typeface="Arial" panose="020B0604020202020204" pitchFamily="34" charset="0"/>
              <a:buChar char="•"/>
            </a:pPr>
            <a:r>
              <a:rPr lang="en-US" dirty="0"/>
              <a:t>Motor driver issue</a:t>
            </a:r>
          </a:p>
          <a:p>
            <a:pPr marL="285750" indent="-285750">
              <a:buFont typeface="Arial" panose="020B0604020202020204" pitchFamily="34" charset="0"/>
              <a:buChar char="•"/>
            </a:pPr>
            <a:r>
              <a:rPr lang="en-US" dirty="0"/>
              <a:t>Bad quality camera</a:t>
            </a:r>
          </a:p>
          <a:p>
            <a:pPr marL="285750" indent="-285750">
              <a:buFont typeface="Arial" panose="020B0604020202020204" pitchFamily="34" charset="0"/>
              <a:buChar char="•"/>
            </a:pPr>
            <a:r>
              <a:rPr lang="en-US" dirty="0"/>
              <a:t>Limited software development environment</a:t>
            </a:r>
          </a:p>
          <a:p>
            <a:pPr marL="285750" indent="-285750">
              <a:buFont typeface="Arial" panose="020B0604020202020204" pitchFamily="34" charset="0"/>
              <a:buChar char="•"/>
            </a:pPr>
            <a:r>
              <a:rPr lang="en-US" dirty="0"/>
              <a:t>Bad lighting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Box 8"/>
          <p:cNvSpPr txBox="1"/>
          <p:nvPr/>
        </p:nvSpPr>
        <p:spPr>
          <a:xfrm>
            <a:off x="3771900" y="1611965"/>
            <a:ext cx="2931050" cy="2862322"/>
          </a:xfrm>
          <a:prstGeom prst="rect">
            <a:avLst/>
          </a:prstGeom>
          <a:noFill/>
        </p:spPr>
        <p:txBody>
          <a:bodyPr wrap="square" rtlCol="0">
            <a:spAutoFit/>
          </a:bodyPr>
          <a:lstStyle/>
          <a:p>
            <a:r>
              <a:rPr lang="en-US" dirty="0"/>
              <a:t>New system’s improvements</a:t>
            </a:r>
          </a:p>
          <a:p>
            <a:pPr marL="285750" indent="-285750">
              <a:buFont typeface="Arial" panose="020B0604020202020204" pitchFamily="34" charset="0"/>
              <a:buChar char="•"/>
            </a:pPr>
            <a:r>
              <a:rPr lang="en-US" dirty="0"/>
              <a:t>Controlled by embedded electronic</a:t>
            </a:r>
          </a:p>
          <a:p>
            <a:pPr marL="285750" indent="-285750">
              <a:buFont typeface="Arial" panose="020B0604020202020204" pitchFamily="34" charset="0"/>
              <a:buChar char="•"/>
            </a:pPr>
            <a:r>
              <a:rPr lang="en-US" dirty="0"/>
              <a:t>New camera (x2!)</a:t>
            </a:r>
          </a:p>
          <a:p>
            <a:pPr marL="285750" indent="-285750">
              <a:buFont typeface="Arial" panose="020B0604020202020204" pitchFamily="34" charset="0"/>
              <a:buChar char="•"/>
            </a:pPr>
            <a:r>
              <a:rPr lang="en-US" dirty="0"/>
              <a:t>New structure</a:t>
            </a:r>
          </a:p>
          <a:p>
            <a:pPr marL="285750" indent="-285750">
              <a:buFont typeface="Arial" panose="020B0604020202020204" pitchFamily="34" charset="0"/>
              <a:buChar char="•"/>
            </a:pPr>
            <a:r>
              <a:rPr lang="en-US" dirty="0"/>
              <a:t>Regular OpenCV</a:t>
            </a:r>
          </a:p>
          <a:p>
            <a:pPr marL="285750" indent="-285750">
              <a:buFont typeface="Arial" panose="020B0604020202020204" pitchFamily="34" charset="0"/>
              <a:buChar char="•"/>
            </a:pPr>
            <a:r>
              <a:rPr lang="en-US" dirty="0"/>
              <a:t>Still bad lighting… but easy to fix!</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49377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Electronic</a:t>
            </a:r>
            <a:br>
              <a:rPr lang="en-US" dirty="0"/>
            </a:br>
            <a:r>
              <a:rPr lang="en-US" dirty="0"/>
              <a:t>Camera multiplexer</a:t>
            </a:r>
          </a:p>
        </p:txBody>
      </p:sp>
      <p:pic>
        <p:nvPicPr>
          <p:cNvPr id="13" name="Image 12" descr="C:\Users\Mike\AppData\Local\Microsoft\Windows\INetCache\Content.Word\IMAG0918.jpg"/>
          <p:cNvPicPr/>
          <p:nvPr/>
        </p:nvPicPr>
        <p:blipFill rotWithShape="1">
          <a:blip r:embed="rId3" cstate="print">
            <a:extLst>
              <a:ext uri="{28A0092B-C50C-407E-A947-70E740481C1C}">
                <a14:useLocalDpi xmlns:a14="http://schemas.microsoft.com/office/drawing/2010/main" val="0"/>
              </a:ext>
            </a:extLst>
          </a:blip>
          <a:srcRect t="36278" r="61300" b="19836"/>
          <a:stretch/>
        </p:blipFill>
        <p:spPr bwMode="auto">
          <a:xfrm>
            <a:off x="510279" y="2060720"/>
            <a:ext cx="2678430" cy="1717040"/>
          </a:xfrm>
          <a:prstGeom prst="rect">
            <a:avLst/>
          </a:prstGeom>
          <a:noFill/>
          <a:ln>
            <a:noFill/>
          </a:ln>
          <a:extLst>
            <a:ext uri="{53640926-AAD7-44D8-BBD7-CCE9431645EC}">
              <a14:shadowObscured xmlns:a14="http://schemas.microsoft.com/office/drawing/2010/main"/>
            </a:ext>
          </a:extLst>
        </p:spPr>
      </p:pic>
      <p:pic>
        <p:nvPicPr>
          <p:cNvPr id="8" name="Picture 86" descr="C:\Users\Thomas\AppData\Local\Microsoft\Windows\INetCache\Content.Word\IMAG0924.jpg"/>
          <p:cNvPicPr/>
          <p:nvPr/>
        </p:nvPicPr>
        <p:blipFill rotWithShape="1">
          <a:blip r:embed="rId4" cstate="print">
            <a:extLst>
              <a:ext uri="{BEBA8EAE-BF5A-486C-A8C5-ECC9F3942E4B}">
                <a14:imgProps xmlns:a14="http://schemas.microsoft.com/office/drawing/2010/main">
                  <a14:imgLayer r:embed="rId5">
                    <a14:imgEffect>
                      <a14:brightnessContrast bright="32000"/>
                    </a14:imgEffect>
                  </a14:imgLayer>
                </a14:imgProps>
              </a:ext>
              <a:ext uri="{28A0092B-C50C-407E-A947-70E740481C1C}">
                <a14:useLocalDpi xmlns:a14="http://schemas.microsoft.com/office/drawing/2010/main" val="0"/>
              </a:ext>
            </a:extLst>
          </a:blip>
          <a:srcRect l="30635" t="12388" r="35315" b="16330"/>
          <a:stretch/>
        </p:blipFill>
        <p:spPr bwMode="auto">
          <a:xfrm>
            <a:off x="4315467" y="2047286"/>
            <a:ext cx="1454155" cy="1723604"/>
          </a:xfrm>
          <a:prstGeom prst="rect">
            <a:avLst/>
          </a:prstGeom>
          <a:noFill/>
          <a:ln>
            <a:noFill/>
          </a:ln>
          <a:extLst>
            <a:ext uri="{53640926-AAD7-44D8-BBD7-CCE9431645EC}">
              <a14:shadowObscured xmlns:a14="http://schemas.microsoft.com/office/drawing/2010/main"/>
            </a:ext>
          </a:extLst>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30</a:t>
            </a:fld>
            <a:endParaRPr lang="fr-FR" sz="1100" b="1" dirty="0">
              <a:solidFill>
                <a:schemeClr val="tx1"/>
              </a:solidFill>
            </a:endParaRPr>
          </a:p>
        </p:txBody>
      </p:sp>
      <p:sp>
        <p:nvSpPr>
          <p:cNvPr id="3" name="TextBox 2"/>
          <p:cNvSpPr txBox="1"/>
          <p:nvPr/>
        </p:nvSpPr>
        <p:spPr>
          <a:xfrm>
            <a:off x="1225316" y="1483621"/>
            <a:ext cx="1248355" cy="369332"/>
          </a:xfrm>
          <a:prstGeom prst="rect">
            <a:avLst/>
          </a:prstGeom>
          <a:noFill/>
        </p:spPr>
        <p:txBody>
          <a:bodyPr wrap="none" rtlCol="0">
            <a:spAutoFit/>
          </a:bodyPr>
          <a:lstStyle/>
          <a:p>
            <a:r>
              <a:rPr lang="en-US" dirty="0"/>
              <a:t>2-layer PCB</a:t>
            </a:r>
          </a:p>
        </p:txBody>
      </p:sp>
      <p:sp>
        <p:nvSpPr>
          <p:cNvPr id="7" name="TextBox 6"/>
          <p:cNvSpPr txBox="1"/>
          <p:nvPr/>
        </p:nvSpPr>
        <p:spPr>
          <a:xfrm>
            <a:off x="4461123" y="1483621"/>
            <a:ext cx="1137234" cy="369332"/>
          </a:xfrm>
          <a:prstGeom prst="rect">
            <a:avLst/>
          </a:prstGeom>
          <a:noFill/>
        </p:spPr>
        <p:txBody>
          <a:bodyPr wrap="none" rtlCol="0">
            <a:spAutoFit/>
          </a:bodyPr>
          <a:lstStyle/>
          <a:p>
            <a:r>
              <a:rPr lang="en-US" dirty="0"/>
              <a:t>Populated</a:t>
            </a:r>
          </a:p>
        </p:txBody>
      </p:sp>
      <p:sp>
        <p:nvSpPr>
          <p:cNvPr id="4" name="Oval 3"/>
          <p:cNvSpPr/>
          <p:nvPr/>
        </p:nvSpPr>
        <p:spPr>
          <a:xfrm>
            <a:off x="4657331" y="2814044"/>
            <a:ext cx="361087" cy="361087"/>
          </a:xfrm>
          <a:prstGeom prst="ellipse">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5206" y="4034926"/>
            <a:ext cx="3470822" cy="338554"/>
          </a:xfrm>
          <a:prstGeom prst="rect">
            <a:avLst/>
          </a:prstGeom>
          <a:noFill/>
        </p:spPr>
        <p:txBody>
          <a:bodyPr wrap="none" rtlCol="0">
            <a:spAutoFit/>
          </a:bodyPr>
          <a:lstStyle/>
          <a:p>
            <a:r>
              <a:rPr lang="en-US" sz="1600" dirty="0"/>
              <a:t>FSA642 in QFN package : </a:t>
            </a:r>
            <a:r>
              <a:rPr lang="en-US" sz="1600" b="1" u="sng" dirty="0"/>
              <a:t>2.5 x 3.4 mm</a:t>
            </a:r>
          </a:p>
        </p:txBody>
      </p:sp>
      <p:cxnSp>
        <p:nvCxnSpPr>
          <p:cNvPr id="9" name="Straight Arrow Connector 8"/>
          <p:cNvCxnSpPr>
            <a:cxnSpLocks/>
          </p:cNvCxnSpPr>
          <p:nvPr/>
        </p:nvCxnSpPr>
        <p:spPr>
          <a:xfrm flipV="1">
            <a:off x="3609892" y="3209365"/>
            <a:ext cx="1047439" cy="944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85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2800" dirty="0"/>
              <a:t>Results : Electronic</a:t>
            </a:r>
            <a:br>
              <a:rPr lang="en-US" sz="2800" dirty="0"/>
            </a:br>
            <a:r>
              <a:rPr lang="en-US" sz="2800" dirty="0"/>
              <a:t>Camera multiplexer</a:t>
            </a:r>
            <a:endParaRPr lang="en-US" dirty="0"/>
          </a:p>
        </p:txBody>
      </p:sp>
      <p:pic>
        <p:nvPicPr>
          <p:cNvPr id="8" name="Picture 86" descr="C:\Users\Thomas\AppData\Local\Microsoft\Windows\INetCache\Content.Word\IMAG0924.jpg"/>
          <p:cNvPicPr/>
          <p:nvPr/>
        </p:nvPicPr>
        <p:blipFill rotWithShape="1">
          <a:blip r:embed="rId3" cstate="print">
            <a:extLst>
              <a:ext uri="{28A0092B-C50C-407E-A947-70E740481C1C}">
                <a14:useLocalDpi xmlns:a14="http://schemas.microsoft.com/office/drawing/2010/main" val="0"/>
              </a:ext>
            </a:extLst>
          </a:blip>
          <a:srcRect l="12549" r="29996"/>
          <a:stretch/>
        </p:blipFill>
        <p:spPr bwMode="auto">
          <a:xfrm>
            <a:off x="3913505" y="1577222"/>
            <a:ext cx="2679320" cy="2640330"/>
          </a:xfrm>
          <a:prstGeom prst="rect">
            <a:avLst/>
          </a:prstGeom>
          <a:noFill/>
          <a:ln>
            <a:noFill/>
          </a:ln>
          <a:extLst>
            <a:ext uri="{53640926-AAD7-44D8-BBD7-CCE9431645EC}">
              <a14:shadowObscured xmlns:a14="http://schemas.microsoft.com/office/drawing/2010/main"/>
            </a:ext>
          </a:extLst>
        </p:spPr>
      </p:pic>
      <p:pic>
        <p:nvPicPr>
          <p:cNvPr id="1026" name="Picture 2" descr="Résultat de recherche d'images pour &quot;raspberry pi 3&quot;"/>
          <p:cNvPicPr>
            <a:picLocks noChangeAspect="1" noChangeArrowheads="1"/>
          </p:cNvPicPr>
          <p:nvPr/>
        </p:nvPicPr>
        <p:blipFill rotWithShape="1">
          <a:blip r:embed="rId4">
            <a:extLst>
              <a:ext uri="{28A0092B-C50C-407E-A947-70E740481C1C}">
                <a14:useLocalDpi xmlns:a14="http://schemas.microsoft.com/office/drawing/2010/main" val="0"/>
              </a:ext>
            </a:extLst>
          </a:blip>
          <a:srcRect l="10567" t="11051" r="11360" b="11977"/>
          <a:stretch/>
        </p:blipFill>
        <p:spPr bwMode="auto">
          <a:xfrm>
            <a:off x="608076" y="2128517"/>
            <a:ext cx="2240279" cy="15377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4" descr="https://www.raspberrypi.org/app/uploads/2016/04/camera_v2.jpg"/>
          <p:cNvPicPr/>
          <p:nvPr/>
        </p:nvPicPr>
        <p:blipFill>
          <a:blip r:embed="rId5">
            <a:extLst>
              <a:ext uri="{28A0092B-C50C-407E-A947-70E740481C1C}">
                <a14:useLocalDpi xmlns:a14="http://schemas.microsoft.com/office/drawing/2010/main" val="0"/>
              </a:ext>
            </a:extLst>
          </a:blip>
          <a:srcRect l="25314" t="15723" r="8865" b="16985"/>
          <a:stretch>
            <a:fillRect/>
          </a:stretch>
        </p:blipFill>
        <p:spPr bwMode="auto">
          <a:xfrm>
            <a:off x="3248342" y="3685510"/>
            <a:ext cx="1330326" cy="1046035"/>
          </a:xfrm>
          <a:prstGeom prst="rect">
            <a:avLst/>
          </a:prstGeom>
          <a:noFill/>
          <a:ln>
            <a:noFill/>
          </a:ln>
        </p:spPr>
      </p:pic>
      <p:pic>
        <p:nvPicPr>
          <p:cNvPr id="14" name="Picture 44" descr="https://www.raspberrypi.org/app/uploads/2016/04/camera_v2.jpg"/>
          <p:cNvPicPr/>
          <p:nvPr/>
        </p:nvPicPr>
        <p:blipFill>
          <a:blip r:embed="rId5">
            <a:extLst>
              <a:ext uri="{28A0092B-C50C-407E-A947-70E740481C1C}">
                <a14:useLocalDpi xmlns:a14="http://schemas.microsoft.com/office/drawing/2010/main" val="0"/>
              </a:ext>
            </a:extLst>
          </a:blip>
          <a:srcRect l="25314" t="15723" r="8865" b="16985"/>
          <a:stretch>
            <a:fillRect/>
          </a:stretch>
        </p:blipFill>
        <p:spPr bwMode="auto">
          <a:xfrm>
            <a:off x="3113531" y="1076827"/>
            <a:ext cx="1330326" cy="1046035"/>
          </a:xfrm>
          <a:prstGeom prst="rect">
            <a:avLst/>
          </a:prstGeom>
          <a:noFill/>
          <a:ln>
            <a:noFill/>
          </a:ln>
        </p:spPr>
      </p:pic>
      <p:cxnSp>
        <p:nvCxnSpPr>
          <p:cNvPr id="7" name="Connecteur droit avec flèche 6"/>
          <p:cNvCxnSpPr>
            <a:cxnSpLocks/>
            <a:stCxn id="8" idx="1"/>
          </p:cNvCxnSpPr>
          <p:nvPr/>
        </p:nvCxnSpPr>
        <p:spPr>
          <a:xfrm flipH="1">
            <a:off x="1789043" y="2897387"/>
            <a:ext cx="2124462" cy="378550"/>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cxnSpLocks/>
          </p:cNvCxnSpPr>
          <p:nvPr/>
        </p:nvCxnSpPr>
        <p:spPr>
          <a:xfrm>
            <a:off x="4443857" y="1577222"/>
            <a:ext cx="859663" cy="27413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a:cxnSpLocks/>
          </p:cNvCxnSpPr>
          <p:nvPr/>
        </p:nvCxnSpPr>
        <p:spPr>
          <a:xfrm flipV="1">
            <a:off x="4542092" y="3849624"/>
            <a:ext cx="761428" cy="39260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31</a:t>
            </a:fld>
            <a:endParaRPr lang="fr-FR" sz="1100" b="1" dirty="0">
              <a:solidFill>
                <a:schemeClr val="tx1"/>
              </a:solidFill>
            </a:endParaRPr>
          </a:p>
        </p:txBody>
      </p:sp>
      <p:cxnSp>
        <p:nvCxnSpPr>
          <p:cNvPr id="11" name="Connecteur droit avec flèche 6"/>
          <p:cNvCxnSpPr>
            <a:cxnSpLocks/>
          </p:cNvCxnSpPr>
          <p:nvPr/>
        </p:nvCxnSpPr>
        <p:spPr>
          <a:xfrm>
            <a:off x="2146852" y="2258170"/>
            <a:ext cx="3824578" cy="333955"/>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81702" y="2421591"/>
            <a:ext cx="852413"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Python</a:t>
            </a:r>
          </a:p>
          <a:p>
            <a:r>
              <a:rPr lang="en-US" dirty="0"/>
              <a:t>script</a:t>
            </a:r>
          </a:p>
        </p:txBody>
      </p:sp>
    </p:spTree>
    <p:extLst>
      <p:ext uri="{BB962C8B-B14F-4D97-AF65-F5344CB8AC3E}">
        <p14:creationId xmlns:p14="http://schemas.microsoft.com/office/powerpoint/2010/main" val="146661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8" name="Picture 58" descr="image20"/>
          <p:cNvPicPr/>
          <p:nvPr/>
        </p:nvPicPr>
        <p:blipFill>
          <a:blip r:embed="rId3">
            <a:extLst>
              <a:ext uri="{28A0092B-C50C-407E-A947-70E740481C1C}">
                <a14:useLocalDpi xmlns:a14="http://schemas.microsoft.com/office/drawing/2010/main" val="0"/>
              </a:ext>
            </a:extLst>
          </a:blip>
          <a:srcRect/>
          <a:stretch>
            <a:fillRect/>
          </a:stretch>
        </p:blipFill>
        <p:spPr bwMode="auto">
          <a:xfrm>
            <a:off x="164592" y="1985357"/>
            <a:ext cx="3090672" cy="2498622"/>
          </a:xfrm>
          <a:prstGeom prst="rect">
            <a:avLst/>
          </a:prstGeom>
          <a:noFill/>
          <a:ln>
            <a:noFill/>
          </a:ln>
        </p:spPr>
      </p:pic>
      <p:pic>
        <p:nvPicPr>
          <p:cNvPr id="10" name="Picture 57" descr="2017-03-28-133614_1920x1080_scrot"/>
          <p:cNvPicPr/>
          <p:nvPr/>
        </p:nvPicPr>
        <p:blipFill>
          <a:blip r:embed="rId4">
            <a:extLst>
              <a:ext uri="{28A0092B-C50C-407E-A947-70E740481C1C}">
                <a14:useLocalDpi xmlns:a14="http://schemas.microsoft.com/office/drawing/2010/main" val="0"/>
              </a:ext>
            </a:extLst>
          </a:blip>
          <a:srcRect t="6177" r="66785" b="49716"/>
          <a:stretch>
            <a:fillRect/>
          </a:stretch>
        </p:blipFill>
        <p:spPr bwMode="auto">
          <a:xfrm>
            <a:off x="3584448" y="1985357"/>
            <a:ext cx="3113532" cy="2498623"/>
          </a:xfrm>
          <a:prstGeom prst="rect">
            <a:avLst/>
          </a:prstGeom>
          <a:noFill/>
          <a:ln>
            <a:noFill/>
          </a:ln>
        </p:spPr>
      </p:pic>
      <p:sp>
        <p:nvSpPr>
          <p:cNvPr id="6" name="ZoneTexte 5"/>
          <p:cNvSpPr txBox="1"/>
          <p:nvPr/>
        </p:nvSpPr>
        <p:spPr>
          <a:xfrm>
            <a:off x="1245870" y="1591056"/>
            <a:ext cx="1805940" cy="369332"/>
          </a:xfrm>
          <a:prstGeom prst="rect">
            <a:avLst/>
          </a:prstGeom>
          <a:noFill/>
        </p:spPr>
        <p:txBody>
          <a:bodyPr wrap="square" rtlCol="0">
            <a:spAutoFit/>
          </a:bodyPr>
          <a:lstStyle/>
          <a:p>
            <a:r>
              <a:rPr lang="fr-BE" dirty="0"/>
              <a:t>Original</a:t>
            </a:r>
          </a:p>
        </p:txBody>
      </p:sp>
      <p:sp>
        <p:nvSpPr>
          <p:cNvPr id="9" name="ZoneTexte 8"/>
          <p:cNvSpPr txBox="1"/>
          <p:nvPr/>
        </p:nvSpPr>
        <p:spPr>
          <a:xfrm>
            <a:off x="4137660" y="1591056"/>
            <a:ext cx="2166620" cy="369332"/>
          </a:xfrm>
          <a:prstGeom prst="rect">
            <a:avLst/>
          </a:prstGeom>
          <a:noFill/>
        </p:spPr>
        <p:txBody>
          <a:bodyPr wrap="square" rtlCol="0">
            <a:spAutoFit/>
          </a:bodyPr>
          <a:lstStyle/>
          <a:p>
            <a:r>
              <a:rPr lang="fr-BE" dirty="0"/>
              <a:t>Gray + </a:t>
            </a:r>
            <a:r>
              <a:rPr lang="fr-BE" dirty="0" err="1"/>
              <a:t>Gaussian</a:t>
            </a:r>
            <a:r>
              <a:rPr lang="fr-BE" dirty="0"/>
              <a:t> </a:t>
            </a:r>
            <a:r>
              <a:rPr lang="fr-BE" dirty="0" err="1"/>
              <a:t>filter</a:t>
            </a:r>
            <a:endParaRPr lang="fr-BE" dirty="0"/>
          </a:p>
        </p:txBody>
      </p:sp>
      <p:cxnSp>
        <p:nvCxnSpPr>
          <p:cNvPr id="11" name="Connecteur droit avec flèche 10"/>
          <p:cNvCxnSpPr>
            <a:cxnSpLocks/>
          </p:cNvCxnSpPr>
          <p:nvPr/>
        </p:nvCxnSpPr>
        <p:spPr>
          <a:xfrm>
            <a:off x="3051810" y="3254002"/>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32</a:t>
            </a:fld>
            <a:endParaRPr lang="fr-FR" sz="1100" b="1" dirty="0">
              <a:solidFill>
                <a:schemeClr val="tx1"/>
              </a:solidFill>
            </a:endParaRPr>
          </a:p>
        </p:txBody>
      </p:sp>
    </p:spTree>
    <p:extLst>
      <p:ext uri="{BB962C8B-B14F-4D97-AF65-F5344CB8AC3E}">
        <p14:creationId xmlns:p14="http://schemas.microsoft.com/office/powerpoint/2010/main" val="245379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0" name="Picture 57" descr="2017-03-28-133614_1920x1080_scrot"/>
          <p:cNvPicPr/>
          <p:nvPr/>
        </p:nvPicPr>
        <p:blipFill>
          <a:blip r:embed="rId3">
            <a:extLst>
              <a:ext uri="{28A0092B-C50C-407E-A947-70E740481C1C}">
                <a14:useLocalDpi xmlns:a14="http://schemas.microsoft.com/office/drawing/2010/main" val="0"/>
              </a:ext>
            </a:extLst>
          </a:blip>
          <a:srcRect t="6177" r="66785" b="49716"/>
          <a:stretch>
            <a:fillRect/>
          </a:stretch>
        </p:blipFill>
        <p:spPr bwMode="auto">
          <a:xfrm>
            <a:off x="185166" y="1985357"/>
            <a:ext cx="3113532" cy="2498623"/>
          </a:xfrm>
          <a:prstGeom prst="rect">
            <a:avLst/>
          </a:prstGeom>
          <a:noFill/>
          <a:ln>
            <a:noFill/>
          </a:ln>
        </p:spPr>
      </p:pic>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3510597" y="1985356"/>
            <a:ext cx="3162237" cy="2498623"/>
          </a:xfrm>
          <a:prstGeom prst="rect">
            <a:avLst/>
          </a:prstGeom>
          <a:noFill/>
          <a:ln>
            <a:noFill/>
          </a:ln>
        </p:spPr>
      </p:pic>
      <p:cxnSp>
        <p:nvCxnSpPr>
          <p:cNvPr id="11" name="Connecteur droit avec flèche 10"/>
          <p:cNvCxnSpPr>
            <a:cxnSpLocks/>
          </p:cNvCxnSpPr>
          <p:nvPr/>
        </p:nvCxnSpPr>
        <p:spPr>
          <a:xfrm>
            <a:off x="3051810" y="3254002"/>
            <a:ext cx="82753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ZoneTexte 11"/>
          <p:cNvSpPr txBox="1"/>
          <p:nvPr/>
        </p:nvSpPr>
        <p:spPr>
          <a:xfrm>
            <a:off x="632587" y="1591056"/>
            <a:ext cx="2218690" cy="646331"/>
          </a:xfrm>
          <a:prstGeom prst="rect">
            <a:avLst/>
          </a:prstGeom>
          <a:noFill/>
        </p:spPr>
        <p:txBody>
          <a:bodyPr wrap="square" rtlCol="0">
            <a:spAutoFit/>
          </a:bodyPr>
          <a:lstStyle/>
          <a:p>
            <a:r>
              <a:rPr lang="fr-BE" dirty="0"/>
              <a:t>Gray + </a:t>
            </a:r>
            <a:r>
              <a:rPr lang="fr-BE" dirty="0" err="1"/>
              <a:t>Gaussian</a:t>
            </a:r>
            <a:r>
              <a:rPr lang="fr-BE" dirty="0"/>
              <a:t> </a:t>
            </a:r>
            <a:r>
              <a:rPr lang="fr-BE" dirty="0" err="1"/>
              <a:t>filter</a:t>
            </a:r>
            <a:endParaRPr lang="fr-BE" dirty="0"/>
          </a:p>
          <a:p>
            <a:endParaRPr lang="fr-BE" dirty="0"/>
          </a:p>
        </p:txBody>
      </p:sp>
      <p:sp>
        <p:nvSpPr>
          <p:cNvPr id="13" name="ZoneTexte 12"/>
          <p:cNvSpPr txBox="1"/>
          <p:nvPr/>
        </p:nvSpPr>
        <p:spPr>
          <a:xfrm>
            <a:off x="4524025" y="1586992"/>
            <a:ext cx="1317975"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sp>
        <p:nvSpPr>
          <p:cNvPr id="14"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33</a:t>
            </a:fld>
            <a:endParaRPr lang="fr-FR" sz="1100" b="1" dirty="0">
              <a:solidFill>
                <a:schemeClr val="tx1"/>
              </a:solidFill>
            </a:endParaRPr>
          </a:p>
        </p:txBody>
      </p:sp>
    </p:spTree>
    <p:extLst>
      <p:ext uri="{BB962C8B-B14F-4D97-AF65-F5344CB8AC3E}">
        <p14:creationId xmlns:p14="http://schemas.microsoft.com/office/powerpoint/2010/main" val="1154039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182181" y="1985356"/>
            <a:ext cx="3162237" cy="2498623"/>
          </a:xfrm>
          <a:prstGeom prst="rect">
            <a:avLst/>
          </a:prstGeom>
          <a:noFill/>
          <a:ln>
            <a:noFill/>
          </a:ln>
        </p:spPr>
      </p:pic>
      <p:sp>
        <p:nvSpPr>
          <p:cNvPr id="11" name="ZoneTexte 10"/>
          <p:cNvSpPr txBox="1"/>
          <p:nvPr/>
        </p:nvSpPr>
        <p:spPr>
          <a:xfrm>
            <a:off x="1245870" y="1591056"/>
            <a:ext cx="1805940" cy="369332"/>
          </a:xfrm>
          <a:prstGeom prst="rect">
            <a:avLst/>
          </a:prstGeom>
          <a:noFill/>
        </p:spPr>
        <p:txBody>
          <a:bodyPr wrap="square" rtlCol="0">
            <a:spAutoFit/>
          </a:bodyPr>
          <a:lstStyle/>
          <a:p>
            <a:r>
              <a:rPr lang="fr-BE" dirty="0" err="1"/>
              <a:t>Canny</a:t>
            </a:r>
            <a:r>
              <a:rPr lang="fr-BE" dirty="0"/>
              <a:t> </a:t>
            </a:r>
            <a:r>
              <a:rPr lang="fr-BE" dirty="0" err="1"/>
              <a:t>filter</a:t>
            </a:r>
            <a:endParaRPr lang="fr-BE" dirty="0"/>
          </a:p>
        </p:txBody>
      </p:sp>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34</a:t>
            </a:fld>
            <a:endParaRPr lang="fr-FR" sz="1100" b="1" dirty="0">
              <a:solidFill>
                <a:schemeClr val="tx1"/>
              </a:solidFill>
            </a:endParaRPr>
          </a:p>
        </p:txBody>
      </p:sp>
      <p:pic>
        <p:nvPicPr>
          <p:cNvPr id="8" name="Picture 54" descr="2017-03-28-133614_1920x1080_scrot"/>
          <p:cNvPicPr/>
          <p:nvPr/>
        </p:nvPicPr>
        <p:blipFill>
          <a:blip r:embed="rId4">
            <a:extLst>
              <a:ext uri="{28A0092B-C50C-407E-A947-70E740481C1C}">
                <a14:useLocalDpi xmlns:a14="http://schemas.microsoft.com/office/drawing/2010/main" val="0"/>
              </a:ext>
            </a:extLst>
          </a:blip>
          <a:srcRect l="664" t="55753" r="66750"/>
          <a:stretch>
            <a:fillRect/>
          </a:stretch>
        </p:blipFill>
        <p:spPr bwMode="auto">
          <a:xfrm>
            <a:off x="3484564" y="1985356"/>
            <a:ext cx="3191256" cy="2498623"/>
          </a:xfrm>
          <a:prstGeom prst="rect">
            <a:avLst/>
          </a:prstGeom>
          <a:noFill/>
          <a:ln>
            <a:noFill/>
          </a:ln>
        </p:spPr>
      </p:pic>
      <p:sp>
        <p:nvSpPr>
          <p:cNvPr id="13" name="ZoneTexte 12"/>
          <p:cNvSpPr txBox="1"/>
          <p:nvPr/>
        </p:nvSpPr>
        <p:spPr>
          <a:xfrm>
            <a:off x="4177222" y="1595366"/>
            <a:ext cx="1805940" cy="369332"/>
          </a:xfrm>
          <a:prstGeom prst="rect">
            <a:avLst/>
          </a:prstGeom>
          <a:noFill/>
        </p:spPr>
        <p:txBody>
          <a:bodyPr wrap="square" rtlCol="0">
            <a:spAutoFit/>
          </a:bodyPr>
          <a:lstStyle/>
          <a:p>
            <a:r>
              <a:rPr lang="fr-BE" dirty="0"/>
              <a:t>Contour detector</a:t>
            </a:r>
          </a:p>
        </p:txBody>
      </p:sp>
    </p:spTree>
    <p:extLst>
      <p:ext uri="{BB962C8B-B14F-4D97-AF65-F5344CB8AC3E}">
        <p14:creationId xmlns:p14="http://schemas.microsoft.com/office/powerpoint/2010/main" val="328154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6" descr="2017-03-28-133614_1920x1080_scrot"/>
          <p:cNvPicPr/>
          <p:nvPr/>
        </p:nvPicPr>
        <p:blipFill>
          <a:blip r:embed="rId3">
            <a:extLst>
              <a:ext uri="{28A0092B-C50C-407E-A947-70E740481C1C}">
                <a14:useLocalDpi xmlns:a14="http://schemas.microsoft.com/office/drawing/2010/main" val="0"/>
              </a:ext>
            </a:extLst>
          </a:blip>
          <a:srcRect l="35068" t="56210" r="31474"/>
          <a:stretch>
            <a:fillRect/>
          </a:stretch>
        </p:blipFill>
        <p:spPr bwMode="auto">
          <a:xfrm>
            <a:off x="182181" y="1985356"/>
            <a:ext cx="3162237" cy="2498623"/>
          </a:xfrm>
          <a:prstGeom prst="rect">
            <a:avLst/>
          </a:prstGeom>
          <a:noFill/>
          <a:ln>
            <a:noFill/>
          </a:ln>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35</a:t>
            </a:fld>
            <a:endParaRPr lang="fr-FR" sz="1100" b="1" dirty="0">
              <a:solidFill>
                <a:schemeClr val="tx1"/>
              </a:solidFill>
            </a:endParaRPr>
          </a:p>
        </p:txBody>
      </p:sp>
      <p:pic>
        <p:nvPicPr>
          <p:cNvPr id="12" name="Espace réservé du contenu 5" descr="Une image contenant capture d’écran&#10;&#10;Description générée avec un niveau de confiance très élevé"/>
          <p:cNvPicPr>
            <a:picLocks noChangeAspect="1"/>
          </p:cNvPicPr>
          <p:nvPr/>
        </p:nvPicPr>
        <p:blipFill rotWithShape="1">
          <a:blip r:embed="rId4"/>
          <a:srcRect l="2076" t="33340" r="50609" b="4157"/>
          <a:stretch/>
        </p:blipFill>
        <p:spPr>
          <a:xfrm>
            <a:off x="3429000" y="1985355"/>
            <a:ext cx="3349447" cy="2498623"/>
          </a:xfrm>
          <a:prstGeom prst="rect">
            <a:avLst/>
          </a:prstGeom>
        </p:spPr>
      </p:pic>
      <p:sp>
        <p:nvSpPr>
          <p:cNvPr id="4" name="ZoneTexte 3"/>
          <p:cNvSpPr txBox="1"/>
          <p:nvPr/>
        </p:nvSpPr>
        <p:spPr>
          <a:xfrm>
            <a:off x="2404872" y="1255544"/>
            <a:ext cx="2048256" cy="369332"/>
          </a:xfrm>
          <a:prstGeom prst="rect">
            <a:avLst/>
          </a:prstGeom>
          <a:noFill/>
        </p:spPr>
        <p:txBody>
          <a:bodyPr wrap="square" rtlCol="0">
            <a:spAutoFit/>
          </a:bodyPr>
          <a:lstStyle/>
          <a:p>
            <a:r>
              <a:rPr lang="en-US" dirty="0"/>
              <a:t>Threshold settings</a:t>
            </a:r>
          </a:p>
        </p:txBody>
      </p:sp>
      <p:sp>
        <p:nvSpPr>
          <p:cNvPr id="3" name="ZoneTexte 2"/>
          <p:cNvSpPr txBox="1"/>
          <p:nvPr/>
        </p:nvSpPr>
        <p:spPr>
          <a:xfrm>
            <a:off x="1051620" y="1632525"/>
            <a:ext cx="1423358" cy="369332"/>
          </a:xfrm>
          <a:prstGeom prst="rect">
            <a:avLst/>
          </a:prstGeom>
          <a:noFill/>
        </p:spPr>
        <p:txBody>
          <a:bodyPr wrap="square" rtlCol="0">
            <a:spAutoFit/>
          </a:bodyPr>
          <a:lstStyle/>
          <a:p>
            <a:r>
              <a:rPr lang="fr-BE" dirty="0"/>
              <a:t>Basic </a:t>
            </a:r>
            <a:r>
              <a:rPr lang="fr-BE" dirty="0" err="1"/>
              <a:t>picture</a:t>
            </a:r>
            <a:endParaRPr lang="fr-BE" dirty="0"/>
          </a:p>
        </p:txBody>
      </p:sp>
      <p:sp>
        <p:nvSpPr>
          <p:cNvPr id="8" name="ZoneTexte 7"/>
          <p:cNvSpPr txBox="1"/>
          <p:nvPr/>
        </p:nvSpPr>
        <p:spPr>
          <a:xfrm>
            <a:off x="4418455" y="1620450"/>
            <a:ext cx="1977390" cy="369332"/>
          </a:xfrm>
          <a:prstGeom prst="rect">
            <a:avLst/>
          </a:prstGeom>
          <a:noFill/>
        </p:spPr>
        <p:txBody>
          <a:bodyPr wrap="square" rtlCol="0">
            <a:spAutoFit/>
          </a:bodyPr>
          <a:lstStyle/>
          <a:p>
            <a:r>
              <a:rPr lang="fr-BE" dirty="0" err="1"/>
              <a:t>Threshold</a:t>
            </a:r>
            <a:r>
              <a:rPr lang="fr-BE" dirty="0"/>
              <a:t> Value</a:t>
            </a:r>
          </a:p>
        </p:txBody>
      </p:sp>
      <p:cxnSp>
        <p:nvCxnSpPr>
          <p:cNvPr id="11" name="Connecteur droit avec flèche 10"/>
          <p:cNvCxnSpPr>
            <a:cxnSpLocks/>
          </p:cNvCxnSpPr>
          <p:nvPr/>
        </p:nvCxnSpPr>
        <p:spPr>
          <a:xfrm flipV="1">
            <a:off x="6161417" y="1699109"/>
            <a:ext cx="138022" cy="21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23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36</a:t>
            </a:fld>
            <a:endParaRPr lang="fr-FR"/>
          </a:p>
        </p:txBody>
      </p:sp>
      <p:pic>
        <p:nvPicPr>
          <p:cNvPr id="9" name="Image 8" descr="Une image contenant capture d’écran&#10;&#10;Description générée avec un niveau de confiance très élevé"/>
          <p:cNvPicPr>
            <a:picLocks noChangeAspect="1"/>
          </p:cNvPicPr>
          <p:nvPr/>
        </p:nvPicPr>
        <p:blipFill rotWithShape="1">
          <a:blip r:embed="rId3"/>
          <a:srcRect l="1066" t="15659" r="52001" b="21962"/>
          <a:stretch/>
        </p:blipFill>
        <p:spPr>
          <a:xfrm>
            <a:off x="201233" y="2067325"/>
            <a:ext cx="3195307" cy="2398253"/>
          </a:xfrm>
          <a:prstGeom prst="rect">
            <a:avLst/>
          </a:prstGeom>
        </p:spPr>
      </p:pic>
      <p:pic>
        <p:nvPicPr>
          <p:cNvPr id="11" name="Image 10" descr="Une image contenant capture d’écran, intérieur, ordinateur, équipement électronique&#10;&#10;Description générée avec un niveau de confiance très élevé"/>
          <p:cNvPicPr>
            <a:picLocks noChangeAspect="1"/>
          </p:cNvPicPr>
          <p:nvPr/>
        </p:nvPicPr>
        <p:blipFill rotWithShape="1">
          <a:blip r:embed="rId4"/>
          <a:srcRect t="8622" r="52933" b="29045"/>
          <a:stretch/>
        </p:blipFill>
        <p:spPr>
          <a:xfrm>
            <a:off x="3497813" y="2067326"/>
            <a:ext cx="3206754" cy="2398253"/>
          </a:xfrm>
          <a:prstGeom prst="rect">
            <a:avLst/>
          </a:prstGeom>
        </p:spPr>
      </p:pic>
      <p:sp>
        <p:nvSpPr>
          <p:cNvPr id="12" name="Espace réservé du contenu 11"/>
          <p:cNvSpPr>
            <a:spLocks noGrp="1"/>
          </p:cNvSpPr>
          <p:nvPr>
            <p:ph idx="1"/>
          </p:nvPr>
        </p:nvSpPr>
        <p:spPr>
          <a:xfrm>
            <a:off x="342244" y="1252728"/>
            <a:ext cx="6172200" cy="3394472"/>
          </a:xfrm>
        </p:spPr>
        <p:txBody>
          <a:bodyPr/>
          <a:lstStyle/>
          <a:p>
            <a:pPr marL="0" indent="0">
              <a:buNone/>
            </a:pPr>
            <a:r>
              <a:rPr lang="fr-BE" dirty="0"/>
              <a:t>								</a:t>
            </a:r>
            <a:r>
              <a:rPr lang="fr-BE" dirty="0" err="1"/>
              <a:t>Threshold</a:t>
            </a:r>
            <a:r>
              <a:rPr lang="fr-BE" dirty="0"/>
              <a:t> settings</a:t>
            </a:r>
          </a:p>
          <a:p>
            <a:endParaRPr lang="fr-BE" dirty="0"/>
          </a:p>
        </p:txBody>
      </p:sp>
      <p:sp>
        <p:nvSpPr>
          <p:cNvPr id="7" name="ZoneTexte 6"/>
          <p:cNvSpPr txBox="1"/>
          <p:nvPr/>
        </p:nvSpPr>
        <p:spPr>
          <a:xfrm>
            <a:off x="4418455" y="1620450"/>
            <a:ext cx="1977390" cy="369332"/>
          </a:xfrm>
          <a:prstGeom prst="rect">
            <a:avLst/>
          </a:prstGeom>
          <a:noFill/>
        </p:spPr>
        <p:txBody>
          <a:bodyPr wrap="square" rtlCol="0">
            <a:spAutoFit/>
          </a:bodyPr>
          <a:lstStyle/>
          <a:p>
            <a:r>
              <a:rPr lang="fr-BE" dirty="0" err="1"/>
              <a:t>Threshold</a:t>
            </a:r>
            <a:r>
              <a:rPr lang="fr-BE" dirty="0"/>
              <a:t> Value </a:t>
            </a:r>
          </a:p>
        </p:txBody>
      </p:sp>
      <p:sp>
        <p:nvSpPr>
          <p:cNvPr id="8" name="ZoneTexte 7"/>
          <p:cNvSpPr txBox="1"/>
          <p:nvPr/>
        </p:nvSpPr>
        <p:spPr>
          <a:xfrm>
            <a:off x="751841" y="1588184"/>
            <a:ext cx="2060369" cy="369332"/>
          </a:xfrm>
          <a:prstGeom prst="rect">
            <a:avLst/>
          </a:prstGeom>
          <a:noFill/>
        </p:spPr>
        <p:txBody>
          <a:bodyPr wrap="square" rtlCol="0">
            <a:spAutoFit/>
          </a:bodyPr>
          <a:lstStyle/>
          <a:p>
            <a:r>
              <a:rPr lang="fr-BE" dirty="0" err="1"/>
              <a:t>Threshold</a:t>
            </a:r>
            <a:r>
              <a:rPr lang="fr-BE" dirty="0"/>
              <a:t> Value</a:t>
            </a:r>
          </a:p>
        </p:txBody>
      </p:sp>
      <p:cxnSp>
        <p:nvCxnSpPr>
          <p:cNvPr id="5" name="Connecteur droit avec flèche 4"/>
          <p:cNvCxnSpPr/>
          <p:nvPr/>
        </p:nvCxnSpPr>
        <p:spPr>
          <a:xfrm>
            <a:off x="6292017" y="165007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a:off x="2622430" y="165504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a:off x="6156384" y="1652224"/>
            <a:ext cx="138022" cy="225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Espace réservé du numéro de diapositive 4"/>
          <p:cNvSpPr txBox="1">
            <a:spLocks/>
          </p:cNvSpPr>
          <p:nvPr/>
        </p:nvSpPr>
        <p:spPr>
          <a:xfrm>
            <a:off x="90615" y="4767263"/>
            <a:ext cx="584888" cy="273844"/>
          </a:xfrm>
          <a:prstGeom prst="rect">
            <a:avLst/>
          </a:prstGeom>
        </p:spPr>
        <p:txBody>
          <a:bodyPr vert="horz" lIns="91440" tIns="45720" rIns="91440" bIns="45720" rtlCol="0" anchor="ctr"/>
          <a:lstStyle>
            <a:defPPr>
              <a:defRPr lang="fr-FR"/>
            </a:defPPr>
            <a:lvl1pPr marL="0" algn="r" defTabSz="457200" rtl="0" eaLnBrk="1" latinLnBrk="0" hangingPunct="1">
              <a:defRPr sz="67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BB1A5E-CAE2-3341-A442-353684C06191}" type="slidenum">
              <a:rPr lang="fr-FR" sz="1100" b="1" smtClean="0">
                <a:solidFill>
                  <a:schemeClr val="tx1"/>
                </a:solidFill>
              </a:rPr>
              <a:pPr algn="l"/>
              <a:t>36</a:t>
            </a:fld>
            <a:endParaRPr lang="fr-FR" sz="1100" b="1" dirty="0">
              <a:solidFill>
                <a:schemeClr val="tx1"/>
              </a:solidFill>
            </a:endParaRPr>
          </a:p>
        </p:txBody>
      </p:sp>
    </p:spTree>
    <p:extLst>
      <p:ext uri="{BB962C8B-B14F-4D97-AF65-F5344CB8AC3E}">
        <p14:creationId xmlns:p14="http://schemas.microsoft.com/office/powerpoint/2010/main" val="1463203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sp>
        <p:nvSpPr>
          <p:cNvPr id="4" name="Espace réservé du numéro de diapositive 3"/>
          <p:cNvSpPr>
            <a:spLocks noGrp="1"/>
          </p:cNvSpPr>
          <p:nvPr>
            <p:ph type="sldNum" sz="quarter" idx="12"/>
          </p:nvPr>
        </p:nvSpPr>
        <p:spPr/>
        <p:txBody>
          <a:bodyPr/>
          <a:lstStyle/>
          <a:p>
            <a:fld id="{44BB1A5E-CAE2-3341-A442-353684C06191}" type="slidenum">
              <a:rPr lang="fr-FR" smtClean="0"/>
              <a:t>37</a:t>
            </a:fld>
            <a:endParaRPr lang="fr-FR"/>
          </a:p>
        </p:txBody>
      </p:sp>
      <p:pic>
        <p:nvPicPr>
          <p:cNvPr id="11" name="Image 10" descr="Une image contenant capture d’écran, intérieur, ordinateur, équipement électronique&#10;&#10;Description générée avec un niveau de confiance très élevé"/>
          <p:cNvPicPr>
            <a:picLocks noChangeAspect="1"/>
          </p:cNvPicPr>
          <p:nvPr/>
        </p:nvPicPr>
        <p:blipFill rotWithShape="1">
          <a:blip r:embed="rId3"/>
          <a:srcRect t="8622" r="52933" b="29045"/>
          <a:stretch/>
        </p:blipFill>
        <p:spPr>
          <a:xfrm>
            <a:off x="137160" y="1972578"/>
            <a:ext cx="3206754" cy="2398253"/>
          </a:xfrm>
          <a:prstGeom prst="rect">
            <a:avLst/>
          </a:prstGeom>
        </p:spPr>
      </p:pic>
      <p:sp>
        <p:nvSpPr>
          <p:cNvPr id="12" name="Espace réservé du contenu 11"/>
          <p:cNvSpPr>
            <a:spLocks noGrp="1"/>
          </p:cNvSpPr>
          <p:nvPr>
            <p:ph idx="1"/>
          </p:nvPr>
        </p:nvSpPr>
        <p:spPr>
          <a:xfrm>
            <a:off x="342244" y="1252728"/>
            <a:ext cx="6172200" cy="3394472"/>
          </a:xfrm>
        </p:spPr>
        <p:txBody>
          <a:bodyPr/>
          <a:lstStyle/>
          <a:p>
            <a:pPr marL="0" indent="0">
              <a:buNone/>
            </a:pPr>
            <a:r>
              <a:rPr lang="fr-BE" dirty="0"/>
              <a:t>								</a:t>
            </a:r>
            <a:r>
              <a:rPr lang="fr-BE" dirty="0" err="1"/>
              <a:t>Threshold</a:t>
            </a:r>
            <a:r>
              <a:rPr lang="fr-BE" dirty="0"/>
              <a:t> settings</a:t>
            </a:r>
          </a:p>
          <a:p>
            <a:endParaRPr lang="fr-BE" dirty="0"/>
          </a:p>
        </p:txBody>
      </p:sp>
      <p:pic>
        <p:nvPicPr>
          <p:cNvPr id="7" name="Image 6" descr="Une image contenant capture d’écran, intérieur, ordinateur, équipement électronique&#10;&#10;Description générée avec un niveau de confiance très élevé"/>
          <p:cNvPicPr>
            <a:picLocks noChangeAspect="1"/>
          </p:cNvPicPr>
          <p:nvPr/>
        </p:nvPicPr>
        <p:blipFill rotWithShape="1">
          <a:blip r:embed="rId3"/>
          <a:srcRect l="50000" t="8377" r="2933" b="29290"/>
          <a:stretch/>
        </p:blipFill>
        <p:spPr>
          <a:xfrm>
            <a:off x="3512774" y="1972578"/>
            <a:ext cx="3206754" cy="2398253"/>
          </a:xfrm>
          <a:prstGeom prst="rect">
            <a:avLst/>
          </a:prstGeom>
        </p:spPr>
      </p:pic>
      <p:sp>
        <p:nvSpPr>
          <p:cNvPr id="8" name="Espace réservé du numéro de diapositive 4"/>
          <p:cNvSpPr txBox="1">
            <a:spLocks/>
          </p:cNvSpPr>
          <p:nvPr/>
        </p:nvSpPr>
        <p:spPr>
          <a:xfrm>
            <a:off x="90615" y="4767263"/>
            <a:ext cx="584888" cy="273844"/>
          </a:xfrm>
          <a:prstGeom prst="rect">
            <a:avLst/>
          </a:prstGeom>
        </p:spPr>
        <p:txBody>
          <a:bodyPr vert="horz" lIns="91440" tIns="45720" rIns="91440" bIns="45720" rtlCol="0" anchor="ctr"/>
          <a:lstStyle>
            <a:defPPr>
              <a:defRPr lang="fr-FR"/>
            </a:defPPr>
            <a:lvl1pPr marL="0" algn="r" defTabSz="457200" rtl="0" eaLnBrk="1" latinLnBrk="0" hangingPunct="1">
              <a:defRPr sz="67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BB1A5E-CAE2-3341-A442-353684C06191}" type="slidenum">
              <a:rPr lang="fr-FR" sz="1100" b="1" smtClean="0">
                <a:solidFill>
                  <a:schemeClr val="tx1"/>
                </a:solidFill>
              </a:rPr>
              <a:pPr algn="l"/>
              <a:t>37</a:t>
            </a:fld>
            <a:endParaRPr lang="fr-FR" sz="1100" b="1" dirty="0">
              <a:solidFill>
                <a:schemeClr val="tx1"/>
              </a:solidFill>
            </a:endParaRPr>
          </a:p>
        </p:txBody>
      </p:sp>
    </p:spTree>
    <p:extLst>
      <p:ext uri="{BB962C8B-B14F-4D97-AF65-F5344CB8AC3E}">
        <p14:creationId xmlns:p14="http://schemas.microsoft.com/office/powerpoint/2010/main" val="357552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0" name="Picture 54" descr="2017-03-28-133614_1920x1080_scrot"/>
          <p:cNvPicPr/>
          <p:nvPr/>
        </p:nvPicPr>
        <p:blipFill>
          <a:blip r:embed="rId3">
            <a:extLst>
              <a:ext uri="{28A0092B-C50C-407E-A947-70E740481C1C}">
                <a14:useLocalDpi xmlns:a14="http://schemas.microsoft.com/office/drawing/2010/main" val="0"/>
              </a:ext>
            </a:extLst>
          </a:blip>
          <a:srcRect l="664" t="55753" r="66750"/>
          <a:stretch>
            <a:fillRect/>
          </a:stretch>
        </p:blipFill>
        <p:spPr bwMode="auto">
          <a:xfrm>
            <a:off x="200465" y="1871774"/>
            <a:ext cx="3043873" cy="2398253"/>
          </a:xfrm>
          <a:prstGeom prst="rect">
            <a:avLst/>
          </a:prstGeom>
          <a:noFill/>
          <a:ln>
            <a:noFill/>
          </a:ln>
        </p:spPr>
      </p:pic>
      <p:sp>
        <p:nvSpPr>
          <p:cNvPr id="8"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38</a:t>
            </a:fld>
            <a:endParaRPr lang="fr-FR" sz="1100" b="1" dirty="0">
              <a:solidFill>
                <a:schemeClr val="tx1"/>
              </a:solidFill>
            </a:endParaRPr>
          </a:p>
        </p:txBody>
      </p:sp>
      <p:pic>
        <p:nvPicPr>
          <p:cNvPr id="7" name="Image 6" descr="Une image contenant capture d’écran, intérieur, ordinateur, équipement électronique&#10;&#10;Description générée avec un niveau de confiance très élevé"/>
          <p:cNvPicPr>
            <a:picLocks noChangeAspect="1"/>
          </p:cNvPicPr>
          <p:nvPr/>
        </p:nvPicPr>
        <p:blipFill rotWithShape="1">
          <a:blip r:embed="rId4"/>
          <a:srcRect l="50000" t="8377" r="2933" b="29290"/>
          <a:stretch/>
        </p:blipFill>
        <p:spPr>
          <a:xfrm>
            <a:off x="3522151" y="1871775"/>
            <a:ext cx="3206754" cy="2398253"/>
          </a:xfrm>
          <a:prstGeom prst="rect">
            <a:avLst/>
          </a:prstGeom>
        </p:spPr>
      </p:pic>
      <p:pic>
        <p:nvPicPr>
          <p:cNvPr id="9" name="Espace réservé du contenu 8" descr="Une image contenant clipart&#10;&#10;Description générée avec un niveau de confiance très élevé"/>
          <p:cNvPicPr>
            <a:picLocks noGrp="1" noChangeAspect="1"/>
          </p:cNvPicPr>
          <p:nvPr>
            <p:ph idx="1"/>
          </p:nvPr>
        </p:nvPicPr>
        <p:blipFill>
          <a:blip r:embed="rId5"/>
          <a:stretch>
            <a:fillRect/>
          </a:stretch>
        </p:blipFill>
        <p:spPr>
          <a:xfrm>
            <a:off x="5843651" y="1131777"/>
            <a:ext cx="671449" cy="671449"/>
          </a:xfrm>
        </p:spPr>
      </p:pic>
      <p:pic>
        <p:nvPicPr>
          <p:cNvPr id="13" name="Graphique 1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2687" y="1180124"/>
            <a:ext cx="691651" cy="691651"/>
          </a:xfrm>
          <a:prstGeom prst="rect">
            <a:avLst/>
          </a:prstGeom>
        </p:spPr>
      </p:pic>
    </p:spTree>
    <p:extLst>
      <p:ext uri="{BB962C8B-B14F-4D97-AF65-F5344CB8AC3E}">
        <p14:creationId xmlns:p14="http://schemas.microsoft.com/office/powerpoint/2010/main" val="131451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9" name="Picture 51"/>
          <p:cNvPicPr/>
          <p:nvPr/>
        </p:nvPicPr>
        <p:blipFill rotWithShape="1">
          <a:blip r:embed="rId3">
            <a:extLst>
              <a:ext uri="{28A0092B-C50C-407E-A947-70E740481C1C}">
                <a14:useLocalDpi xmlns:a14="http://schemas.microsoft.com/office/drawing/2010/main" val="0"/>
              </a:ext>
            </a:extLst>
          </a:blip>
          <a:srcRect l="162" t="5342" r="-53"/>
          <a:stretch/>
        </p:blipFill>
        <p:spPr bwMode="auto">
          <a:xfrm>
            <a:off x="549592" y="1447559"/>
            <a:ext cx="5758815" cy="2536190"/>
          </a:xfrm>
          <a:prstGeom prst="rect">
            <a:avLst/>
          </a:prstGeom>
          <a:noFill/>
          <a:ln>
            <a:noFill/>
          </a:ln>
        </p:spPr>
      </p:pic>
      <p:pic>
        <p:nvPicPr>
          <p:cNvPr id="11" name="Picture 49"/>
          <p:cNvPicPr/>
          <p:nvPr/>
        </p:nvPicPr>
        <p:blipFill>
          <a:blip r:embed="rId4">
            <a:extLst>
              <a:ext uri="{28A0092B-C50C-407E-A947-70E740481C1C}">
                <a14:useLocalDpi xmlns:a14="http://schemas.microsoft.com/office/drawing/2010/main" val="0"/>
              </a:ext>
            </a:extLst>
          </a:blip>
          <a:srcRect/>
          <a:stretch>
            <a:fillRect/>
          </a:stretch>
        </p:blipFill>
        <p:spPr bwMode="auto">
          <a:xfrm>
            <a:off x="2336545" y="4062641"/>
            <a:ext cx="2259330" cy="625729"/>
          </a:xfrm>
          <a:prstGeom prst="rect">
            <a:avLst/>
          </a:prstGeom>
          <a:noFill/>
          <a:ln>
            <a:noFill/>
          </a:ln>
        </p:spPr>
      </p:pic>
      <p:sp>
        <p:nvSpPr>
          <p:cNvPr id="10"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39</a:t>
            </a:fld>
            <a:endParaRPr lang="fr-FR" sz="1100" b="1" dirty="0">
              <a:solidFill>
                <a:schemeClr val="tx1"/>
              </a:solidFill>
            </a:endParaRPr>
          </a:p>
        </p:txBody>
      </p:sp>
    </p:spTree>
    <p:extLst>
      <p:ext uri="{BB962C8B-B14F-4D97-AF65-F5344CB8AC3E}">
        <p14:creationId xmlns:p14="http://schemas.microsoft.com/office/powerpoint/2010/main" val="53462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Introduction</a:t>
            </a:r>
            <a:br>
              <a:rPr lang="fr-BE" dirty="0"/>
            </a:br>
            <a:r>
              <a:rPr lang="fr-BE" dirty="0"/>
              <a:t>System design </a:t>
            </a:r>
            <a:r>
              <a:rPr lang="en-US" dirty="0"/>
              <a:t>overview</a:t>
            </a:r>
          </a:p>
        </p:txBody>
      </p:sp>
      <p:pic>
        <p:nvPicPr>
          <p:cNvPr id="1026" name="Picture 2" descr="C:\Users\wesley\Documents\Superieur\Master2IngenieurIndustrielElectronique\ProjetsMaster\Rapports\Presentation\Raspber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320" y="1167033"/>
            <a:ext cx="1647225" cy="11355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esley\Documents\Superieur\Master2IngenieurIndustrielElectronique\ProjetsMaster\Rapports\Presentation\SwitchCame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963380" y="2696258"/>
            <a:ext cx="765107" cy="7542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wesley\Documents\Superieur\Master2IngenieurIndustrielElectronique\ProjetsMaster\Rapports\Presentation\Gea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131" y="3938768"/>
            <a:ext cx="927670" cy="855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wesley\Documents\Superieur\Master2IngenieurIndustrielElectronique\ProjetsMaster\Rapports\Presentation\MP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9968" y="2690812"/>
            <a:ext cx="901995" cy="95044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wesley\Documents\Superieur\Master2IngenieurIndustrielElectronique\ProjetsMaster\Rapports\Presentation\PCB_MotorContro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676609" y="997965"/>
            <a:ext cx="112871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wesley\Documents\Superieur\Master2IngenieurIndustrielElectronique\ProjetsMaster\Rapports\Presentation\Boo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409" y="3892127"/>
            <a:ext cx="1330763" cy="94927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wesley\Documents\Superieur\Master2IngenieurIndustrielElectronique\ProjetsMaster\Rapports\Presentation\CameraZoo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2575" y="2908618"/>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C:\Users\wesley\Documents\Superieur\Master2IngenieurIndustrielElectronique\ProjetsMaster\Rapports\Presentation\CameraZoo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4942" y="2910579"/>
            <a:ext cx="514350" cy="514350"/>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vers le bas 19"/>
          <p:cNvSpPr/>
          <p:nvPr/>
        </p:nvSpPr>
        <p:spPr>
          <a:xfrm>
            <a:off x="2105040" y="2302567"/>
            <a:ext cx="271849" cy="388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Flèche vers le bas 20"/>
          <p:cNvSpPr/>
          <p:nvPr/>
        </p:nvSpPr>
        <p:spPr>
          <a:xfrm>
            <a:off x="2105039" y="3657728"/>
            <a:ext cx="271849" cy="388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7" name="Flèche vers le bas 26"/>
          <p:cNvSpPr/>
          <p:nvPr/>
        </p:nvSpPr>
        <p:spPr>
          <a:xfrm rot="2437270">
            <a:off x="4955339" y="3433857"/>
            <a:ext cx="271849" cy="67905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Double flèche horizontale 10"/>
          <p:cNvSpPr/>
          <p:nvPr/>
        </p:nvSpPr>
        <p:spPr>
          <a:xfrm rot="5400000">
            <a:off x="4148400" y="2353239"/>
            <a:ext cx="395066"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Double flèche horizontale 28"/>
          <p:cNvSpPr/>
          <p:nvPr/>
        </p:nvSpPr>
        <p:spPr>
          <a:xfrm>
            <a:off x="2974391" y="1594757"/>
            <a:ext cx="543988"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Double flèche horizontale 29"/>
          <p:cNvSpPr/>
          <p:nvPr/>
        </p:nvSpPr>
        <p:spPr>
          <a:xfrm>
            <a:off x="3556925" y="3025989"/>
            <a:ext cx="394085"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Double flèche horizontale 30"/>
          <p:cNvSpPr/>
          <p:nvPr/>
        </p:nvSpPr>
        <p:spPr>
          <a:xfrm>
            <a:off x="4723042" y="3025989"/>
            <a:ext cx="394085" cy="2800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Demi-tour 11"/>
          <p:cNvSpPr/>
          <p:nvPr/>
        </p:nvSpPr>
        <p:spPr>
          <a:xfrm rot="16200000">
            <a:off x="-67300" y="2691790"/>
            <a:ext cx="2903104" cy="709038"/>
          </a:xfrm>
          <a:prstGeom prst="uturnArrow">
            <a:avLst>
              <a:gd name="adj1" fmla="val 27324"/>
              <a:gd name="adj2" fmla="val 25000"/>
              <a:gd name="adj3" fmla="val 23838"/>
              <a:gd name="adj4" fmla="val 0"/>
              <a:gd name="adj5" fmla="val 64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34" name="Flèche vers le bas 33"/>
          <p:cNvSpPr/>
          <p:nvPr/>
        </p:nvSpPr>
        <p:spPr>
          <a:xfrm rot="19340347">
            <a:off x="3419399" y="3428232"/>
            <a:ext cx="271849" cy="67905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a:t>
            </a:fld>
            <a:endParaRPr lang="fr-FR" sz="1100" b="1" dirty="0">
              <a:solidFill>
                <a:schemeClr val="tx1"/>
              </a:solidFill>
            </a:endParaRPr>
          </a:p>
        </p:txBody>
      </p:sp>
      <p:pic>
        <p:nvPicPr>
          <p:cNvPr id="4" name="Picture 3"/>
          <p:cNvPicPr>
            <a:picLocks noChangeAspect="1"/>
          </p:cNvPicPr>
          <p:nvPr/>
        </p:nvPicPr>
        <p:blipFill>
          <a:blip r:embed="rId10"/>
          <a:stretch>
            <a:fillRect/>
          </a:stretch>
        </p:blipFill>
        <p:spPr>
          <a:xfrm>
            <a:off x="4139460" y="1493293"/>
            <a:ext cx="412943" cy="498553"/>
          </a:xfrm>
          <a:prstGeom prst="rect">
            <a:avLst/>
          </a:prstGeom>
          <a:effectLst>
            <a:glow rad="76200">
              <a:schemeClr val="bg1"/>
            </a:glow>
          </a:effectLst>
        </p:spPr>
      </p:pic>
    </p:spTree>
    <p:extLst>
      <p:ext uri="{BB962C8B-B14F-4D97-AF65-F5344CB8AC3E}">
        <p14:creationId xmlns:p14="http://schemas.microsoft.com/office/powerpoint/2010/main" val="1440630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12" name="Picture 47"/>
          <p:cNvPicPr/>
          <p:nvPr/>
        </p:nvPicPr>
        <p:blipFill>
          <a:blip r:embed="rId3">
            <a:extLst>
              <a:ext uri="{28A0092B-C50C-407E-A947-70E740481C1C}">
                <a14:useLocalDpi xmlns:a14="http://schemas.microsoft.com/office/drawing/2010/main" val="0"/>
              </a:ext>
            </a:extLst>
          </a:blip>
          <a:srcRect l="66814" t="5342" r="-53"/>
          <a:stretch>
            <a:fillRect/>
          </a:stretch>
        </p:blipFill>
        <p:spPr bwMode="auto">
          <a:xfrm>
            <a:off x="2195362" y="1200151"/>
            <a:ext cx="2343587" cy="3567112"/>
          </a:xfrm>
          <a:prstGeom prst="rect">
            <a:avLst/>
          </a:prstGeom>
          <a:noFill/>
          <a:ln>
            <a:noFill/>
          </a:ln>
        </p:spPr>
      </p:pic>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40</a:t>
            </a:fld>
            <a:endParaRPr lang="fr-FR" sz="1100" b="1" dirty="0">
              <a:solidFill>
                <a:schemeClr val="tx1"/>
              </a:solidFill>
            </a:endParaRPr>
          </a:p>
        </p:txBody>
      </p:sp>
    </p:spTree>
    <p:extLst>
      <p:ext uri="{BB962C8B-B14F-4D97-AF65-F5344CB8AC3E}">
        <p14:creationId xmlns:p14="http://schemas.microsoft.com/office/powerpoint/2010/main" val="410315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Results : Image processing</a:t>
            </a:r>
            <a:br>
              <a:rPr lang="en-US" dirty="0"/>
            </a:br>
            <a:endParaRPr lang="en-US" dirty="0"/>
          </a:p>
        </p:txBody>
      </p:sp>
      <p:pic>
        <p:nvPicPr>
          <p:cNvPr id="7" name="Picture 46"/>
          <p:cNvPicPr/>
          <p:nvPr/>
        </p:nvPicPr>
        <p:blipFill>
          <a:blip r:embed="rId3">
            <a:extLst>
              <a:ext uri="{28A0092B-C50C-407E-A947-70E740481C1C}">
                <a14:useLocalDpi xmlns:a14="http://schemas.microsoft.com/office/drawing/2010/main" val="0"/>
              </a:ext>
            </a:extLst>
          </a:blip>
          <a:srcRect t="3922"/>
          <a:stretch>
            <a:fillRect/>
          </a:stretch>
        </p:blipFill>
        <p:spPr bwMode="auto">
          <a:xfrm>
            <a:off x="342900" y="1469573"/>
            <a:ext cx="6174105" cy="2891346"/>
          </a:xfrm>
          <a:prstGeom prst="rect">
            <a:avLst/>
          </a:prstGeom>
          <a:noFill/>
          <a:ln>
            <a:noFill/>
          </a:ln>
        </p:spPr>
      </p:pic>
      <p:sp>
        <p:nvSpPr>
          <p:cNvPr id="9"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41</a:t>
            </a:fld>
            <a:endParaRPr lang="fr-FR" sz="1100" b="1" dirty="0">
              <a:solidFill>
                <a:schemeClr val="tx1"/>
              </a:solidFill>
            </a:endParaRPr>
          </a:p>
        </p:txBody>
      </p:sp>
    </p:spTree>
    <p:extLst>
      <p:ext uri="{BB962C8B-B14F-4D97-AF65-F5344CB8AC3E}">
        <p14:creationId xmlns:p14="http://schemas.microsoft.com/office/powerpoint/2010/main" val="3453630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r>
              <a:rPr lang="en-US" dirty="0"/>
              <a:t>Results</a:t>
            </a:r>
          </a:p>
          <a:p>
            <a:pPr>
              <a:buFont typeface="Wingdings" panose="05000000000000000000" pitchFamily="2" charset="2"/>
              <a:buChar char="Ø"/>
            </a:pPr>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42</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Encountered issues</a:t>
            </a:r>
          </a:p>
        </p:txBody>
      </p:sp>
      <p:sp>
        <p:nvSpPr>
          <p:cNvPr id="3" name="Espace réservé du contenu 2"/>
          <p:cNvSpPr>
            <a:spLocks noGrp="1"/>
          </p:cNvSpPr>
          <p:nvPr>
            <p:ph idx="1"/>
          </p:nvPr>
        </p:nvSpPr>
        <p:spPr/>
        <p:txBody>
          <a:bodyPr/>
          <a:lstStyle/>
          <a:p>
            <a:r>
              <a:rPr lang="en-US" dirty="0"/>
              <a:t>Soldering a QFN component</a:t>
            </a:r>
          </a:p>
          <a:p>
            <a:pPr lvl="1"/>
            <a:r>
              <a:rPr lang="en-US" dirty="0"/>
              <a:t>Really small component, requires hot air or oven soldering</a:t>
            </a:r>
          </a:p>
          <a:p>
            <a:r>
              <a:rPr lang="en-US" dirty="0"/>
              <a:t>Install the OpenCV library on Raspberry Pi</a:t>
            </a:r>
          </a:p>
          <a:p>
            <a:r>
              <a:rPr lang="en-US" dirty="0"/>
              <a:t>Serial communication configuration with a Raspberry Pi 3</a:t>
            </a:r>
          </a:p>
          <a:p>
            <a:pPr lvl="1"/>
            <a:r>
              <a:rPr lang="en-US" dirty="0"/>
              <a:t>Serial interface is normally used with internal </a:t>
            </a:r>
            <a:r>
              <a:rPr lang="en-US" dirty="0" err="1"/>
              <a:t>bluetooth</a:t>
            </a:r>
            <a:r>
              <a:rPr lang="en-US" dirty="0"/>
              <a:t> component</a:t>
            </a:r>
          </a:p>
          <a:p>
            <a:r>
              <a:rPr lang="en-US" dirty="0"/>
              <a:t>Graphical interface configuration</a:t>
            </a:r>
          </a:p>
        </p:txBody>
      </p:sp>
      <p:sp>
        <p:nvSpPr>
          <p:cNvPr id="5" name="Espace réservé du numéro de diapositive 4"/>
          <p:cNvSpPr>
            <a:spLocks noGrp="1"/>
          </p:cNvSpPr>
          <p:nvPr>
            <p:ph type="sldNum" sz="quarter" idx="12"/>
          </p:nvPr>
        </p:nvSpPr>
        <p:spPr/>
        <p:txBody>
          <a:bodyPr/>
          <a:lstStyle/>
          <a:p>
            <a:fld id="{44BB1A5E-CAE2-3341-A442-353684C06191}" type="slidenum">
              <a:rPr lang="fr-FR" smtClean="0"/>
              <a:t>43</a:t>
            </a:fld>
            <a:endParaRPr lang="fr-FR"/>
          </a:p>
        </p:txBody>
      </p:sp>
      <p:sp>
        <p:nvSpPr>
          <p:cNvPr id="6" name="Espace réservé du numéro de diapositive 4"/>
          <p:cNvSpPr txBox="1">
            <a:spLocks/>
          </p:cNvSpPr>
          <p:nvPr/>
        </p:nvSpPr>
        <p:spPr>
          <a:xfrm>
            <a:off x="90615" y="4767263"/>
            <a:ext cx="584888" cy="273844"/>
          </a:xfrm>
          <a:prstGeom prst="rect">
            <a:avLst/>
          </a:prstGeom>
        </p:spPr>
        <p:txBody>
          <a:bodyPr vert="horz" lIns="91440" tIns="45720" rIns="91440" bIns="45720" rtlCol="0" anchor="ctr"/>
          <a:lstStyle>
            <a:defPPr>
              <a:defRPr lang="fr-FR"/>
            </a:defPPr>
            <a:lvl1pPr marL="0" algn="r" defTabSz="457200" rtl="0" eaLnBrk="1" latinLnBrk="0" hangingPunct="1">
              <a:defRPr sz="67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BB1A5E-CAE2-3341-A442-353684C06191}" type="slidenum">
              <a:rPr lang="fr-FR" sz="1100" b="1" smtClean="0">
                <a:solidFill>
                  <a:schemeClr val="tx1"/>
                </a:solidFill>
              </a:rPr>
              <a:pPr algn="l"/>
              <a:t>43</a:t>
            </a:fld>
            <a:endParaRPr lang="fr-FR" sz="1100" b="1" dirty="0">
              <a:solidFill>
                <a:schemeClr val="tx1"/>
              </a:solidFill>
            </a:endParaRPr>
          </a:p>
        </p:txBody>
      </p:sp>
    </p:spTree>
    <p:extLst>
      <p:ext uri="{BB962C8B-B14F-4D97-AF65-F5344CB8AC3E}">
        <p14:creationId xmlns:p14="http://schemas.microsoft.com/office/powerpoint/2010/main" val="91583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406101"/>
            <a:ext cx="6172200" cy="1757233"/>
          </a:xfrm>
        </p:spPr>
        <p:txBody>
          <a:bodyPr/>
          <a:lstStyle/>
          <a:p>
            <a:r>
              <a:rPr lang="en-US" dirty="0"/>
              <a:t>Development</a:t>
            </a:r>
          </a:p>
          <a:p>
            <a:r>
              <a:rPr lang="en-US" dirty="0"/>
              <a:t>Results</a:t>
            </a:r>
          </a:p>
          <a:p>
            <a:r>
              <a:rPr lang="en-US" dirty="0"/>
              <a:t>Encountered issues</a:t>
            </a:r>
          </a:p>
          <a:p>
            <a:pPr>
              <a:buFont typeface="Wingdings" panose="05000000000000000000" pitchFamily="2" charset="2"/>
              <a:buChar char="Ø"/>
            </a:pPr>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44</a:t>
            </a:fld>
            <a:endParaRPr lang="fr-FR" sz="1100" b="1" dirty="0">
              <a:solidFill>
                <a:schemeClr val="tx1"/>
              </a:solidFill>
            </a:endParaRPr>
          </a:p>
        </p:txBody>
      </p:sp>
    </p:spTree>
    <p:extLst>
      <p:ext uri="{BB962C8B-B14F-4D97-AF65-F5344CB8AC3E}">
        <p14:creationId xmlns:p14="http://schemas.microsoft.com/office/powerpoint/2010/main" val="441144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Conclusion</a:t>
            </a:r>
            <a:br>
              <a:rPr lang="en-US" dirty="0"/>
            </a:br>
            <a:r>
              <a:rPr lang="en-US" dirty="0"/>
              <a:t>Current state of the project</a:t>
            </a:r>
          </a:p>
        </p:txBody>
      </p:sp>
      <p:sp>
        <p:nvSpPr>
          <p:cNvPr id="3" name="Espace réservé du contenu 2"/>
          <p:cNvSpPr>
            <a:spLocks noGrp="1"/>
          </p:cNvSpPr>
          <p:nvPr>
            <p:ph idx="1"/>
          </p:nvPr>
        </p:nvSpPr>
        <p:spPr>
          <a:xfrm>
            <a:off x="342900" y="1282530"/>
            <a:ext cx="6172200" cy="2789597"/>
          </a:xfrm>
        </p:spPr>
        <p:txBody>
          <a:bodyPr>
            <a:normAutofit fontScale="92500" lnSpcReduction="10000"/>
          </a:bodyPr>
          <a:lstStyle/>
          <a:p>
            <a:r>
              <a:rPr lang="en-US" dirty="0"/>
              <a:t>Improved prototype</a:t>
            </a:r>
          </a:p>
          <a:p>
            <a:pPr lvl="1"/>
            <a:r>
              <a:rPr lang="en-US" dirty="0"/>
              <a:t>3D printing allowed for a better mechanical system</a:t>
            </a:r>
          </a:p>
          <a:p>
            <a:r>
              <a:rPr lang="en-US" dirty="0"/>
              <a:t>Electronics</a:t>
            </a:r>
          </a:p>
          <a:p>
            <a:pPr lvl="1"/>
            <a:r>
              <a:rPr lang="en-US" dirty="0"/>
              <a:t>Switch to connect two cameras</a:t>
            </a:r>
          </a:p>
          <a:p>
            <a:pPr lvl="1"/>
            <a:r>
              <a:rPr lang="en-US" dirty="0"/>
              <a:t>Motor driver issue is solved</a:t>
            </a:r>
          </a:p>
          <a:p>
            <a:r>
              <a:rPr lang="en-US" dirty="0"/>
              <a:t>Image processing</a:t>
            </a:r>
          </a:p>
          <a:p>
            <a:pPr lvl="1"/>
            <a:r>
              <a:rPr lang="en-US" dirty="0"/>
              <a:t>OpenCV in an embedded system</a:t>
            </a:r>
          </a:p>
          <a:p>
            <a:endParaRPr lang="en-US" dirty="0"/>
          </a:p>
          <a:p>
            <a:pPr>
              <a:buFont typeface="Wingdings" panose="05000000000000000000" pitchFamily="2" charset="2"/>
              <a:buChar char="Ø"/>
            </a:pPr>
            <a:r>
              <a:rPr lang="en-US" dirty="0"/>
              <a:t> All subsystems are working ! </a:t>
            </a:r>
          </a:p>
          <a:p>
            <a:pPr lvl="1">
              <a:buFont typeface="Arial" panose="020B0604020202020204" pitchFamily="34" charset="0"/>
              <a:buChar char="•"/>
            </a:pPr>
            <a:r>
              <a:rPr lang="en-US" dirty="0"/>
              <a:t>mechanics, electronics, cameras, software, sequence of scan, …</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45</a:t>
            </a:fld>
            <a:endParaRPr lang="fr-FR" sz="1100" b="1" dirty="0">
              <a:solidFill>
                <a:schemeClr val="tx1"/>
              </a:solidFill>
            </a:endParaRPr>
          </a:p>
        </p:txBody>
      </p:sp>
    </p:spTree>
    <p:extLst>
      <p:ext uri="{BB962C8B-B14F-4D97-AF65-F5344CB8AC3E}">
        <p14:creationId xmlns:p14="http://schemas.microsoft.com/office/powerpoint/2010/main" val="3527235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Conclusion</a:t>
            </a:r>
            <a:br>
              <a:rPr lang="fr-BE" dirty="0"/>
            </a:br>
            <a:r>
              <a:rPr lang="fr-BE" dirty="0" err="1"/>
              <a:t>Next</a:t>
            </a:r>
            <a:r>
              <a:rPr lang="fr-BE" dirty="0"/>
              <a:t> </a:t>
            </a:r>
            <a:r>
              <a:rPr lang="fr-BE" dirty="0" err="1"/>
              <a:t>year</a:t>
            </a:r>
            <a:endParaRPr lang="fr-BE" dirty="0"/>
          </a:p>
        </p:txBody>
      </p:sp>
      <p:sp>
        <p:nvSpPr>
          <p:cNvPr id="3" name="Espace réservé du contenu 2"/>
          <p:cNvSpPr>
            <a:spLocks noGrp="1"/>
          </p:cNvSpPr>
          <p:nvPr>
            <p:ph idx="1"/>
          </p:nvPr>
        </p:nvSpPr>
        <p:spPr>
          <a:xfrm>
            <a:off x="342900" y="1299006"/>
            <a:ext cx="3339084" cy="3407105"/>
          </a:xfrm>
        </p:spPr>
        <p:txBody>
          <a:bodyPr>
            <a:normAutofit lnSpcReduction="10000"/>
          </a:bodyPr>
          <a:lstStyle/>
          <a:p>
            <a:r>
              <a:rPr lang="en-US" dirty="0"/>
              <a:t>Mechanical improvements :</a:t>
            </a:r>
          </a:p>
          <a:p>
            <a:pPr lvl="1"/>
            <a:r>
              <a:rPr lang="en-US" dirty="0"/>
              <a:t>3D parts conceptions</a:t>
            </a:r>
          </a:p>
          <a:p>
            <a:pPr lvl="1"/>
            <a:r>
              <a:rPr lang="en-US" dirty="0"/>
              <a:t>Close the structure</a:t>
            </a:r>
          </a:p>
          <a:p>
            <a:r>
              <a:rPr lang="en-US" dirty="0"/>
              <a:t>Electronical improvements :</a:t>
            </a:r>
          </a:p>
          <a:p>
            <a:pPr lvl="1"/>
            <a:r>
              <a:rPr lang="en-US" dirty="0"/>
              <a:t>Lighting system</a:t>
            </a:r>
          </a:p>
          <a:p>
            <a:pPr lvl="1"/>
            <a:r>
              <a:rPr lang="en-US" dirty="0"/>
              <a:t>Add touch screen &amp; graphical user interface</a:t>
            </a:r>
          </a:p>
          <a:p>
            <a:r>
              <a:rPr lang="en-US" dirty="0"/>
              <a:t>Software improvement :</a:t>
            </a:r>
          </a:p>
          <a:p>
            <a:pPr lvl="1"/>
            <a:r>
              <a:rPr lang="en-US" dirty="0"/>
              <a:t>Implement PDF file generation</a:t>
            </a:r>
          </a:p>
          <a:p>
            <a:pPr lvl="1"/>
            <a:r>
              <a:rPr lang="en-US" dirty="0"/>
              <a:t>Send the PDF file by mail</a:t>
            </a:r>
          </a:p>
          <a:p>
            <a:pPr lvl="1"/>
            <a:r>
              <a:rPr lang="en-US" dirty="0"/>
              <a:t>Improve the image processing</a:t>
            </a:r>
          </a:p>
          <a:p>
            <a:pPr lvl="1"/>
            <a:r>
              <a:rPr lang="en-US" dirty="0"/>
              <a:t>Use OCR ?</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46</a:t>
            </a:fld>
            <a:endParaRPr lang="fr-FR" sz="1100" b="1" dirty="0">
              <a:solidFill>
                <a:schemeClr val="tx1"/>
              </a:solidFill>
            </a:endParaRPr>
          </a:p>
        </p:txBody>
      </p:sp>
      <p:sp>
        <p:nvSpPr>
          <p:cNvPr id="4" name="TextBox 3"/>
          <p:cNvSpPr txBox="1"/>
          <p:nvPr/>
        </p:nvSpPr>
        <p:spPr>
          <a:xfrm>
            <a:off x="3517392" y="2048256"/>
            <a:ext cx="3340608"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t>Integrate all the subsystems together !</a:t>
            </a:r>
          </a:p>
        </p:txBody>
      </p:sp>
    </p:spTree>
    <p:extLst>
      <p:ext uri="{BB962C8B-B14F-4D97-AF65-F5344CB8AC3E}">
        <p14:creationId xmlns:p14="http://schemas.microsoft.com/office/powerpoint/2010/main" val="3415118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br>
              <a:rPr lang="en-US" dirty="0"/>
            </a:br>
            <a:r>
              <a:rPr lang="en-US" dirty="0"/>
              <a:t>Next year</a:t>
            </a:r>
          </a:p>
        </p:txBody>
      </p:sp>
      <p:sp>
        <p:nvSpPr>
          <p:cNvPr id="3" name="Content Placeholder 2"/>
          <p:cNvSpPr>
            <a:spLocks noGrp="1"/>
          </p:cNvSpPr>
          <p:nvPr>
            <p:ph idx="1"/>
          </p:nvPr>
        </p:nvSpPr>
        <p:spPr>
          <a:xfrm>
            <a:off x="342900" y="1509713"/>
            <a:ext cx="6172200" cy="3394472"/>
          </a:xfrm>
        </p:spPr>
        <p:txBody>
          <a:bodyPr>
            <a:normAutofit/>
          </a:bodyPr>
          <a:lstStyle/>
          <a:p>
            <a:pPr marL="0" indent="0">
              <a:buNone/>
            </a:pPr>
            <a:r>
              <a:rPr lang="en-US" dirty="0"/>
              <a:t>For next year’s students: </a:t>
            </a:r>
          </a:p>
          <a:p>
            <a:r>
              <a:rPr lang="en-US" dirty="0"/>
              <a:t>Documentation</a:t>
            </a:r>
          </a:p>
          <a:p>
            <a:pPr lvl="1"/>
            <a:r>
              <a:rPr lang="en-US" dirty="0"/>
              <a:t>Installation guides for all parts of the system</a:t>
            </a:r>
          </a:p>
          <a:p>
            <a:pPr lvl="1"/>
            <a:r>
              <a:rPr lang="en-US" dirty="0"/>
              <a:t>Wiring guides</a:t>
            </a:r>
          </a:p>
          <a:p>
            <a:pPr lvl="1"/>
            <a:r>
              <a:rPr lang="en-US" dirty="0"/>
              <a:t>Schematics and PCBs</a:t>
            </a:r>
          </a:p>
          <a:p>
            <a:r>
              <a:rPr lang="en-US" dirty="0"/>
              <a:t>Software</a:t>
            </a:r>
          </a:p>
          <a:p>
            <a:pPr lvl="1"/>
            <a:r>
              <a:rPr lang="en-US" dirty="0"/>
              <a:t>Control software on the </a:t>
            </a:r>
            <a:r>
              <a:rPr lang="en-US" dirty="0" err="1"/>
              <a:t>Atmega</a:t>
            </a:r>
            <a:endParaRPr lang="en-US" dirty="0"/>
          </a:p>
          <a:p>
            <a:pPr lvl="1"/>
            <a:r>
              <a:rPr lang="en-US" dirty="0"/>
              <a:t>Control software on the Raspberry</a:t>
            </a:r>
          </a:p>
          <a:p>
            <a:pPr lvl="1"/>
            <a:r>
              <a:rPr lang="en-US" dirty="0"/>
              <a:t>OpenCV software</a:t>
            </a:r>
          </a:p>
          <a:p>
            <a:pPr lvl="1"/>
            <a:r>
              <a:rPr lang="en-US" dirty="0"/>
              <a:t>Python script to switch cameras</a:t>
            </a:r>
          </a:p>
          <a:p>
            <a:pPr marL="0" indent="0">
              <a:buNone/>
            </a:pPr>
            <a:r>
              <a:rPr lang="en-US" dirty="0"/>
              <a:t>Available on the DVD and on the </a:t>
            </a:r>
            <a:r>
              <a:rPr lang="en-US" dirty="0" err="1"/>
              <a:t>git</a:t>
            </a:r>
            <a:r>
              <a:rPr lang="en-US" dirty="0"/>
              <a:t> repository! </a:t>
            </a:r>
          </a:p>
          <a:p>
            <a:pPr lvl="1"/>
            <a:endParaRPr lang="en-US" dirty="0"/>
          </a:p>
        </p:txBody>
      </p:sp>
      <p:sp>
        <p:nvSpPr>
          <p:cNvPr id="4" name="Slide Number Placeholder 3"/>
          <p:cNvSpPr>
            <a:spLocks noGrp="1"/>
          </p:cNvSpPr>
          <p:nvPr>
            <p:ph type="sldNum" sz="quarter" idx="12"/>
          </p:nvPr>
        </p:nvSpPr>
        <p:spPr/>
        <p:txBody>
          <a:bodyPr/>
          <a:lstStyle/>
          <a:p>
            <a:fld id="{44BB1A5E-CAE2-3341-A442-353684C06191}" type="slidenum">
              <a:rPr lang="fr-FR" smtClean="0"/>
              <a:t>47</a:t>
            </a:fld>
            <a:endParaRPr lang="fr-FR"/>
          </a:p>
        </p:txBody>
      </p:sp>
      <p:sp>
        <p:nvSpPr>
          <p:cNvPr id="5" name="TextBox 4"/>
          <p:cNvSpPr txBox="1"/>
          <p:nvPr/>
        </p:nvSpPr>
        <p:spPr>
          <a:xfrm>
            <a:off x="1304015" y="1063229"/>
            <a:ext cx="4538487" cy="369332"/>
          </a:xfrm>
          <a:prstGeom prst="rect">
            <a:avLst/>
          </a:prstGeom>
          <a:noFill/>
        </p:spPr>
        <p:txBody>
          <a:bodyPr wrap="none" rtlCol="0">
            <a:spAutoFit/>
          </a:bodyPr>
          <a:lstStyle/>
          <a:p>
            <a:r>
              <a:rPr lang="en-US" dirty="0">
                <a:solidFill>
                  <a:schemeClr val="tx2"/>
                </a:solidFill>
              </a:rPr>
              <a:t>https://github.com/ThomHPL/ScanBook_2017</a:t>
            </a:r>
          </a:p>
        </p:txBody>
      </p:sp>
      <p:sp>
        <p:nvSpPr>
          <p:cNvPr id="6" name="Espace réservé du numéro de diapositive 4"/>
          <p:cNvSpPr txBox="1">
            <a:spLocks/>
          </p:cNvSpPr>
          <p:nvPr/>
        </p:nvSpPr>
        <p:spPr>
          <a:xfrm>
            <a:off x="90615" y="4767263"/>
            <a:ext cx="584888" cy="273844"/>
          </a:xfrm>
          <a:prstGeom prst="rect">
            <a:avLst/>
          </a:prstGeom>
        </p:spPr>
        <p:txBody>
          <a:bodyPr vert="horz" lIns="91440" tIns="45720" rIns="91440" bIns="45720" rtlCol="0" anchor="ctr"/>
          <a:lstStyle>
            <a:defPPr>
              <a:defRPr lang="fr-FR"/>
            </a:defPPr>
            <a:lvl1pPr marL="0" algn="r" defTabSz="457200" rtl="0" eaLnBrk="1" latinLnBrk="0" hangingPunct="1">
              <a:defRPr sz="67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BB1A5E-CAE2-3341-A442-353684C06191}" type="slidenum">
              <a:rPr lang="fr-FR" sz="1100" b="1" smtClean="0">
                <a:solidFill>
                  <a:schemeClr val="tx1"/>
                </a:solidFill>
              </a:rPr>
              <a:pPr algn="l"/>
              <a:t>47</a:t>
            </a:fld>
            <a:endParaRPr lang="fr-FR" sz="1100" b="1" dirty="0">
              <a:solidFill>
                <a:schemeClr val="tx1"/>
              </a:solidFill>
            </a:endParaRPr>
          </a:p>
        </p:txBody>
      </p:sp>
    </p:spTree>
    <p:extLst>
      <p:ext uri="{BB962C8B-B14F-4D97-AF65-F5344CB8AC3E}">
        <p14:creationId xmlns:p14="http://schemas.microsoft.com/office/powerpoint/2010/main" val="1483740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1961627"/>
            <a:ext cx="6172200" cy="857250"/>
          </a:xfrm>
        </p:spPr>
        <p:txBody>
          <a:bodyPr>
            <a:normAutofit/>
          </a:bodyPr>
          <a:lstStyle/>
          <a:p>
            <a:r>
              <a:rPr lang="en-US" sz="2800" dirty="0"/>
              <a:t>Thank you for your attention !</a:t>
            </a:r>
          </a:p>
        </p:txBody>
      </p:sp>
      <p:sp>
        <p:nvSpPr>
          <p:cNvPr id="6"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48</a:t>
            </a:fld>
            <a:endParaRPr lang="fr-FR" sz="1100" b="1" dirty="0">
              <a:solidFill>
                <a:schemeClr val="tx1"/>
              </a:solidFill>
            </a:endParaRPr>
          </a:p>
        </p:txBody>
      </p:sp>
    </p:spTree>
    <p:extLst>
      <p:ext uri="{BB962C8B-B14F-4D97-AF65-F5344CB8AC3E}">
        <p14:creationId xmlns:p14="http://schemas.microsoft.com/office/powerpoint/2010/main" val="295751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esley\Documents\Superieur\Master2IngenieurIndustrielElectronique\ProjetsMaster\Rapports\Presentation\Ques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814" y="922128"/>
            <a:ext cx="2847975"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BE" dirty="0"/>
              <a:t>Questions</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49</a:t>
            </a:fld>
            <a:endParaRPr lang="fr-FR" sz="1100" b="1" dirty="0">
              <a:solidFill>
                <a:schemeClr val="tx1"/>
              </a:solidFill>
            </a:endParaRPr>
          </a:p>
        </p:txBody>
      </p:sp>
    </p:spTree>
    <p:extLst>
      <p:ext uri="{BB962C8B-B14F-4D97-AF65-F5344CB8AC3E}">
        <p14:creationId xmlns:p14="http://schemas.microsoft.com/office/powerpoint/2010/main" val="153325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Content</a:t>
            </a:r>
          </a:p>
        </p:txBody>
      </p:sp>
      <p:sp>
        <p:nvSpPr>
          <p:cNvPr id="3" name="Espace réservé du contenu 2"/>
          <p:cNvSpPr>
            <a:spLocks noGrp="1"/>
          </p:cNvSpPr>
          <p:nvPr>
            <p:ph idx="1"/>
          </p:nvPr>
        </p:nvSpPr>
        <p:spPr>
          <a:xfrm>
            <a:off x="342900" y="1727383"/>
            <a:ext cx="6172200" cy="1757233"/>
          </a:xfrm>
        </p:spPr>
        <p:txBody>
          <a:bodyPr/>
          <a:lstStyle/>
          <a:p>
            <a:r>
              <a:rPr lang="en-US" dirty="0"/>
              <a:t>Development</a:t>
            </a:r>
          </a:p>
          <a:p>
            <a:r>
              <a:rPr lang="en-US" dirty="0"/>
              <a:t>Results</a:t>
            </a:r>
          </a:p>
          <a:p>
            <a:r>
              <a:rPr lang="en-US" dirty="0"/>
              <a:t>Encountered issues</a:t>
            </a:r>
          </a:p>
          <a:p>
            <a:r>
              <a:rPr lang="en-US" dirty="0"/>
              <a:t>Conclusion</a:t>
            </a:r>
          </a:p>
        </p:txBody>
      </p:sp>
      <p:sp>
        <p:nvSpPr>
          <p:cNvPr id="5"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5</a:t>
            </a:fld>
            <a:endParaRPr lang="fr-FR" sz="1100" b="1" dirty="0">
              <a:solidFill>
                <a:schemeClr val="tx1"/>
              </a:solidFill>
            </a:endParaRPr>
          </a:p>
        </p:txBody>
      </p:sp>
    </p:spTree>
    <p:extLst>
      <p:ext uri="{BB962C8B-B14F-4D97-AF65-F5344CB8AC3E}">
        <p14:creationId xmlns:p14="http://schemas.microsoft.com/office/powerpoint/2010/main" val="157894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Development</a:t>
            </a:r>
          </a:p>
        </p:txBody>
      </p:sp>
      <p:sp>
        <p:nvSpPr>
          <p:cNvPr id="3" name="Espace réservé du contenu 2"/>
          <p:cNvSpPr>
            <a:spLocks noGrp="1"/>
          </p:cNvSpPr>
          <p:nvPr>
            <p:ph idx="1"/>
          </p:nvPr>
        </p:nvSpPr>
        <p:spPr>
          <a:xfrm>
            <a:off x="342900" y="1406101"/>
            <a:ext cx="6172200" cy="1847849"/>
          </a:xfrm>
        </p:spPr>
        <p:txBody>
          <a:bodyPr/>
          <a:lstStyle/>
          <a:p>
            <a:pPr>
              <a:buFont typeface="Wingdings" pitchFamily="2" charset="2"/>
              <a:buChar char="Ø"/>
            </a:pPr>
            <a:r>
              <a:rPr lang="en-US" dirty="0"/>
              <a:t>Mechanics</a:t>
            </a:r>
          </a:p>
          <a:p>
            <a:r>
              <a:rPr lang="en-US" dirty="0"/>
              <a:t>Electronics</a:t>
            </a:r>
          </a:p>
          <a:p>
            <a:r>
              <a:rPr lang="en-US" dirty="0"/>
              <a:t>Software</a:t>
            </a:r>
          </a:p>
          <a:p>
            <a:pPr lvl="1"/>
            <a:r>
              <a:rPr lang="en-US" dirty="0"/>
              <a:t>Image processing</a:t>
            </a:r>
          </a:p>
          <a:p>
            <a:pPr lvl="1"/>
            <a:r>
              <a:rPr lang="en-US" dirty="0"/>
              <a:t>Control</a:t>
            </a:r>
          </a:p>
        </p:txBody>
      </p:sp>
      <p:sp>
        <p:nvSpPr>
          <p:cNvPr id="7"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6</a:t>
            </a:fld>
            <a:endParaRPr lang="fr-FR" sz="1100" b="1" dirty="0">
              <a:solidFill>
                <a:schemeClr val="tx1"/>
              </a:solidFill>
            </a:endParaRPr>
          </a:p>
        </p:txBody>
      </p:sp>
    </p:spTree>
    <p:extLst>
      <p:ext uri="{BB962C8B-B14F-4D97-AF65-F5344CB8AC3E}">
        <p14:creationId xmlns:p14="http://schemas.microsoft.com/office/powerpoint/2010/main" val="418210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Mechanics</a:t>
            </a:r>
            <a:br>
              <a:rPr lang="fr-BE" dirty="0"/>
            </a:br>
            <a:endParaRPr lang="fr-BE" dirty="0"/>
          </a:p>
        </p:txBody>
      </p:sp>
      <p:pic>
        <p:nvPicPr>
          <p:cNvPr id="8" name="Picture 66" descr="C:\Users\Thomas\AppData\Local\Microsoft\Windows\INetCache\Content.Word\rendu_oblique.png"/>
          <p:cNvPicPr/>
          <p:nvPr/>
        </p:nvPicPr>
        <p:blipFill rotWithShape="1">
          <a:blip r:embed="rId3" cstate="print">
            <a:extLst>
              <a:ext uri="{28A0092B-C50C-407E-A947-70E740481C1C}">
                <a14:useLocalDpi xmlns:a14="http://schemas.microsoft.com/office/drawing/2010/main" val="0"/>
              </a:ext>
            </a:extLst>
          </a:blip>
          <a:srcRect l="32181" t="1980" r="27478" b="9548"/>
          <a:stretch/>
        </p:blipFill>
        <p:spPr bwMode="auto">
          <a:xfrm>
            <a:off x="675503" y="1666121"/>
            <a:ext cx="2682240" cy="2461895"/>
          </a:xfrm>
          <a:prstGeom prst="rect">
            <a:avLst/>
          </a:prstGeom>
          <a:noFill/>
          <a:ln>
            <a:noFill/>
          </a:ln>
          <a:extLst>
            <a:ext uri="{53640926-AAD7-44D8-BBD7-CCE9431645EC}">
              <a14:shadowObscured xmlns:a14="http://schemas.microsoft.com/office/drawing/2010/main"/>
            </a:ext>
          </a:extLst>
        </p:spPr>
      </p:pic>
      <p:sp>
        <p:nvSpPr>
          <p:cNvPr id="11"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7</a:t>
            </a:fld>
            <a:endParaRPr lang="fr-FR" sz="1100" b="1" dirty="0">
              <a:solidFill>
                <a:schemeClr val="tx1"/>
              </a:solidFill>
            </a:endParaRPr>
          </a:p>
        </p:txBody>
      </p:sp>
      <p:sp>
        <p:nvSpPr>
          <p:cNvPr id="3" name="TextBox 2"/>
          <p:cNvSpPr txBox="1"/>
          <p:nvPr/>
        </p:nvSpPr>
        <p:spPr>
          <a:xfrm>
            <a:off x="4226326" y="2204570"/>
            <a:ext cx="1811586" cy="1384995"/>
          </a:xfrm>
          <a:prstGeom prst="rect">
            <a:avLst/>
          </a:prstGeom>
          <a:noFill/>
        </p:spPr>
        <p:txBody>
          <a:bodyPr wrap="none" rtlCol="0">
            <a:spAutoFit/>
          </a:bodyPr>
          <a:lstStyle/>
          <a:p>
            <a:pPr algn="ctr"/>
            <a:r>
              <a:rPr lang="en-US" sz="2800" dirty="0"/>
              <a:t>CAD</a:t>
            </a:r>
          </a:p>
          <a:p>
            <a:pPr algn="ctr"/>
            <a:r>
              <a:rPr lang="en-US" sz="2800" dirty="0"/>
              <a:t>+</a:t>
            </a:r>
          </a:p>
          <a:p>
            <a:pPr algn="ctr"/>
            <a:r>
              <a:rPr lang="en-US" sz="2800" dirty="0"/>
              <a:t>3D printing</a:t>
            </a:r>
          </a:p>
        </p:txBody>
      </p:sp>
    </p:spTree>
    <p:extLst>
      <p:ext uri="{BB962C8B-B14F-4D97-AF65-F5344CB8AC3E}">
        <p14:creationId xmlns:p14="http://schemas.microsoft.com/office/powerpoint/2010/main" val="172975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 Mechanics</a:t>
            </a:r>
            <a:br>
              <a:rPr lang="en-US" dirty="0"/>
            </a:br>
            <a:r>
              <a:rPr lang="en-US" dirty="0"/>
              <a:t>Modular design</a:t>
            </a:r>
          </a:p>
        </p:txBody>
      </p:sp>
      <p:pic>
        <p:nvPicPr>
          <p:cNvPr id="7" name="Picture 70" descr="C:\Users\Thomas\AppData\Local\Microsoft\Windows\INetCache\Content.Word\module.png"/>
          <p:cNvPicPr/>
          <p:nvPr/>
        </p:nvPicPr>
        <p:blipFill>
          <a:blip r:embed="rId3">
            <a:extLst>
              <a:ext uri="{28A0092B-C50C-407E-A947-70E740481C1C}">
                <a14:useLocalDpi xmlns:a14="http://schemas.microsoft.com/office/drawing/2010/main" val="0"/>
              </a:ext>
            </a:extLst>
          </a:blip>
          <a:srcRect/>
          <a:stretch>
            <a:fillRect/>
          </a:stretch>
        </p:blipFill>
        <p:spPr bwMode="auto">
          <a:xfrm>
            <a:off x="1069969" y="1192680"/>
            <a:ext cx="1425067" cy="1947917"/>
          </a:xfrm>
          <a:prstGeom prst="rect">
            <a:avLst/>
          </a:prstGeom>
          <a:noFill/>
          <a:ln>
            <a:noFill/>
          </a:ln>
        </p:spPr>
      </p:pic>
      <p:pic>
        <p:nvPicPr>
          <p:cNvPr id="8" name="Picture 71" descr="C:\Users\Thomas\AppData\Local\Microsoft\Windows\INetCache\Content.Word\assemblage coin.png"/>
          <p:cNvPicPr/>
          <p:nvPr/>
        </p:nvPicPr>
        <p:blipFill>
          <a:blip r:embed="rId4">
            <a:extLst>
              <a:ext uri="{28A0092B-C50C-407E-A947-70E740481C1C}">
                <a14:useLocalDpi xmlns:a14="http://schemas.microsoft.com/office/drawing/2010/main" val="0"/>
              </a:ext>
            </a:extLst>
          </a:blip>
          <a:srcRect/>
          <a:stretch>
            <a:fillRect/>
          </a:stretch>
        </p:blipFill>
        <p:spPr bwMode="auto">
          <a:xfrm>
            <a:off x="4387850" y="2905198"/>
            <a:ext cx="1633474" cy="1711203"/>
          </a:xfrm>
          <a:prstGeom prst="rect">
            <a:avLst/>
          </a:prstGeom>
          <a:noFill/>
          <a:ln>
            <a:noFill/>
          </a:ln>
        </p:spPr>
      </p:pic>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8</a:t>
            </a:fld>
            <a:endParaRPr lang="fr-FR" sz="1100" b="1" dirty="0">
              <a:solidFill>
                <a:schemeClr val="tx1"/>
              </a:solidFill>
            </a:endParaRPr>
          </a:p>
        </p:txBody>
      </p:sp>
      <p:sp>
        <p:nvSpPr>
          <p:cNvPr id="3" name="TextBox 2"/>
          <p:cNvSpPr txBox="1"/>
          <p:nvPr/>
        </p:nvSpPr>
        <p:spPr>
          <a:xfrm>
            <a:off x="2886329" y="1797306"/>
            <a:ext cx="2592826" cy="369332"/>
          </a:xfrm>
          <a:prstGeom prst="rect">
            <a:avLst/>
          </a:prstGeom>
          <a:noFill/>
        </p:spPr>
        <p:txBody>
          <a:bodyPr wrap="none" rtlCol="0">
            <a:spAutoFit/>
          </a:bodyPr>
          <a:lstStyle/>
          <a:p>
            <a:r>
              <a:rPr lang="en-US" dirty="0"/>
              <a:t>Easy to 3D print base part</a:t>
            </a:r>
          </a:p>
        </p:txBody>
      </p:sp>
      <p:sp>
        <p:nvSpPr>
          <p:cNvPr id="9" name="TextBox 8"/>
          <p:cNvSpPr txBox="1"/>
          <p:nvPr/>
        </p:nvSpPr>
        <p:spPr>
          <a:xfrm>
            <a:off x="837627" y="3270048"/>
            <a:ext cx="3314818" cy="1354217"/>
          </a:xfrm>
          <a:prstGeom prst="rect">
            <a:avLst/>
          </a:prstGeom>
          <a:noFill/>
        </p:spPr>
        <p:txBody>
          <a:bodyPr wrap="none" rtlCol="0">
            <a:spAutoFit/>
          </a:bodyPr>
          <a:lstStyle/>
          <a:p>
            <a:r>
              <a:rPr lang="en-US" dirty="0"/>
              <a:t>Complex module</a:t>
            </a:r>
          </a:p>
          <a:p>
            <a:pPr marL="285750" indent="-285750">
              <a:buFont typeface="Arial" panose="020B0604020202020204" pitchFamily="34" charset="0"/>
              <a:buChar char="•"/>
            </a:pPr>
            <a:r>
              <a:rPr lang="en-US" sz="1600" dirty="0"/>
              <a:t>3D printed small module</a:t>
            </a:r>
          </a:p>
          <a:p>
            <a:pPr marL="285750" indent="-285750">
              <a:buFont typeface="Arial" panose="020B0604020202020204" pitchFamily="34" charset="0"/>
              <a:buChar char="•"/>
            </a:pPr>
            <a:r>
              <a:rPr lang="en-US" sz="1600" dirty="0"/>
              <a:t>Interconnects “off the shelf” parts</a:t>
            </a:r>
          </a:p>
          <a:p>
            <a:pPr marL="742950" lvl="1" indent="-285750">
              <a:buFont typeface="Arial" panose="020B0604020202020204" pitchFamily="34" charset="0"/>
              <a:buChar char="•"/>
            </a:pPr>
            <a:r>
              <a:rPr lang="en-US" sz="1600" dirty="0"/>
              <a:t>Regular M8 threaded rods</a:t>
            </a:r>
          </a:p>
          <a:p>
            <a:pPr marL="285750" indent="-285750">
              <a:buFont typeface="Arial" panose="020B0604020202020204" pitchFamily="34" charset="0"/>
              <a:buChar char="•"/>
            </a:pPr>
            <a:r>
              <a:rPr lang="en-US" sz="1600" dirty="0"/>
              <a:t>Make big 3D structure possible!</a:t>
            </a:r>
          </a:p>
        </p:txBody>
      </p:sp>
    </p:spTree>
    <p:extLst>
      <p:ext uri="{BB962C8B-B14F-4D97-AF65-F5344CB8AC3E}">
        <p14:creationId xmlns:p14="http://schemas.microsoft.com/office/powerpoint/2010/main" val="356524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a:t>Development</a:t>
            </a:r>
            <a:r>
              <a:rPr lang="fr-BE" dirty="0"/>
              <a:t> : </a:t>
            </a:r>
            <a:r>
              <a:rPr lang="fr-BE" dirty="0" err="1"/>
              <a:t>Mechanics</a:t>
            </a:r>
            <a:br>
              <a:rPr lang="fr-BE" dirty="0"/>
            </a:br>
            <a:r>
              <a:rPr lang="fr-BE" dirty="0"/>
              <a:t>Down position </a:t>
            </a:r>
            <a:r>
              <a:rPr lang="fr-BE" dirty="0" err="1"/>
              <a:t>detection</a:t>
            </a:r>
            <a:endParaRPr lang="fr-BE" dirty="0"/>
          </a:p>
        </p:txBody>
      </p:sp>
      <p:pic>
        <p:nvPicPr>
          <p:cNvPr id="10" name="Picture 68"/>
          <p:cNvPicPr/>
          <p:nvPr/>
        </p:nvPicPr>
        <p:blipFill>
          <a:blip r:embed="rId3" cstate="print">
            <a:extLst>
              <a:ext uri="{28A0092B-C50C-407E-A947-70E740481C1C}">
                <a14:useLocalDpi xmlns:a14="http://schemas.microsoft.com/office/drawing/2010/main" val="0"/>
              </a:ext>
            </a:extLst>
          </a:blip>
          <a:stretch>
            <a:fillRect/>
          </a:stretch>
        </p:blipFill>
        <p:spPr bwMode="auto">
          <a:xfrm>
            <a:off x="4631764" y="1721049"/>
            <a:ext cx="1391285" cy="2388393"/>
          </a:xfrm>
          <a:prstGeom prst="rect">
            <a:avLst/>
          </a:prstGeom>
          <a:noFill/>
          <a:ln>
            <a:noFill/>
          </a:ln>
        </p:spPr>
      </p:pic>
      <p:sp>
        <p:nvSpPr>
          <p:cNvPr id="13" name="Espace réservé du numéro de diapositive 4"/>
          <p:cNvSpPr>
            <a:spLocks noGrp="1"/>
          </p:cNvSpPr>
          <p:nvPr>
            <p:ph type="sldNum" sz="quarter" idx="12"/>
          </p:nvPr>
        </p:nvSpPr>
        <p:spPr>
          <a:xfrm>
            <a:off x="90615" y="4767263"/>
            <a:ext cx="584888" cy="273844"/>
          </a:xfrm>
        </p:spPr>
        <p:txBody>
          <a:bodyPr/>
          <a:lstStyle/>
          <a:p>
            <a:pPr algn="l"/>
            <a:fld id="{44BB1A5E-CAE2-3341-A442-353684C06191}" type="slidenum">
              <a:rPr lang="fr-FR" sz="1100" b="1" smtClean="0">
                <a:solidFill>
                  <a:schemeClr val="tx1"/>
                </a:solidFill>
              </a:rPr>
              <a:pPr algn="l"/>
              <a:t>9</a:t>
            </a:fld>
            <a:endParaRPr lang="fr-FR" sz="1100" b="1" dirty="0">
              <a:solidFill>
                <a:schemeClr val="tx1"/>
              </a:solidFill>
            </a:endParaRPr>
          </a:p>
        </p:txBody>
      </p:sp>
      <p:sp>
        <p:nvSpPr>
          <p:cNvPr id="3" name="TextBox 2"/>
          <p:cNvSpPr txBox="1"/>
          <p:nvPr/>
        </p:nvSpPr>
        <p:spPr>
          <a:xfrm>
            <a:off x="477078" y="1721049"/>
            <a:ext cx="404721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Two-part system</a:t>
            </a:r>
          </a:p>
          <a:p>
            <a:pPr marL="742950" lvl="1" indent="-285750">
              <a:buFont typeface="Wingdings" panose="05000000000000000000" pitchFamily="2" charset="2"/>
              <a:buChar char="§"/>
            </a:pPr>
            <a:r>
              <a:rPr lang="en-US" sz="1600" dirty="0"/>
              <a:t>One fixed to the motorization’s belt</a:t>
            </a:r>
          </a:p>
          <a:p>
            <a:pPr marL="742950" lvl="1" indent="-285750">
              <a:buFont typeface="Wingdings" panose="05000000000000000000" pitchFamily="2" charset="2"/>
              <a:buChar char="§"/>
            </a:pPr>
            <a:r>
              <a:rPr lang="en-US" sz="1600" dirty="0"/>
              <a:t>One fixed to the glasses</a:t>
            </a:r>
          </a:p>
          <a:p>
            <a:pPr lvl="1"/>
            <a:endParaRPr lang="en-US" sz="1600" dirty="0"/>
          </a:p>
          <a:p>
            <a:pPr marL="285750" indent="-285750">
              <a:buFont typeface="Arial" panose="020B0604020202020204" pitchFamily="34" charset="0"/>
              <a:buChar char="•"/>
            </a:pPr>
            <a:r>
              <a:rPr lang="en-US" sz="1600" dirty="0"/>
              <a:t>One micro switch in between</a:t>
            </a:r>
          </a:p>
          <a:p>
            <a:endParaRPr lang="en-US" sz="1600" dirty="0"/>
          </a:p>
          <a:p>
            <a:pPr marL="285750" indent="-285750">
              <a:buFont typeface="Arial" panose="020B0604020202020204" pitchFamily="34" charset="0"/>
              <a:buChar char="•"/>
            </a:pPr>
            <a:r>
              <a:rPr lang="en-US" sz="1600" dirty="0"/>
              <a:t>When the glasses hit an obstacle (book)</a:t>
            </a:r>
          </a:p>
          <a:p>
            <a:pPr marL="742950" lvl="1" indent="-285750">
              <a:buFont typeface="Wingdings" panose="05000000000000000000" pitchFamily="2" charset="2"/>
              <a:buChar char="Ø"/>
            </a:pPr>
            <a:r>
              <a:rPr lang="en-US" sz="1600" dirty="0"/>
              <a:t>The micro switch triggers</a:t>
            </a:r>
          </a:p>
        </p:txBody>
      </p:sp>
    </p:spTree>
    <p:extLst>
      <p:ext uri="{BB962C8B-B14F-4D97-AF65-F5344CB8AC3E}">
        <p14:creationId xmlns:p14="http://schemas.microsoft.com/office/powerpoint/2010/main" val="3753953794"/>
      </p:ext>
    </p:extLst>
  </p:cSld>
  <p:clrMapOvr>
    <a:masterClrMapping/>
  </p:clrMapOvr>
</p:sld>
</file>

<file path=ppt/theme/theme1.xml><?xml version="1.0" encoding="utf-8"?>
<a:theme xmlns:a="http://schemas.openxmlformats.org/drawingml/2006/main" name="Thème par défau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2" id="{01F51566-4646-D84A-B3F7-B0C8E6A25147}" vid="{F5CE156B-C37B-9942-AFFF-EE76CB33EB3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helha-technique-court-Mons</Template>
  <TotalTime>1149</TotalTime>
  <Words>3834</Words>
  <Application>Microsoft Office PowerPoint</Application>
  <PresentationFormat>Custom</PresentationFormat>
  <Paragraphs>490</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Wingdings</vt:lpstr>
      <vt:lpstr>Thème par défaut</vt:lpstr>
      <vt:lpstr>Scanbook project</vt:lpstr>
      <vt:lpstr>Introduction </vt:lpstr>
      <vt:lpstr>Introduction </vt:lpstr>
      <vt:lpstr>Introduction System design overview</vt:lpstr>
      <vt:lpstr>Content</vt:lpstr>
      <vt:lpstr>Development</vt:lpstr>
      <vt:lpstr>Development : Mechanics </vt:lpstr>
      <vt:lpstr>Development : Mechanics Modular design</vt:lpstr>
      <vt:lpstr>Development : Mechanics Down position detection</vt:lpstr>
      <vt:lpstr>Development : Mechanics Many other parts…</vt:lpstr>
      <vt:lpstr>Development : Mechanics </vt:lpstr>
      <vt:lpstr>Development</vt:lpstr>
      <vt:lpstr>Development : Electronics Motor driver issue</vt:lpstr>
      <vt:lpstr>Development : Electronic</vt:lpstr>
      <vt:lpstr>Development : Electronic Camera multiplexer</vt:lpstr>
      <vt:lpstr>Development : Electronic Camera multiplexer</vt:lpstr>
      <vt:lpstr>Development : Electronic Camera multiplexer</vt:lpstr>
      <vt:lpstr>Development</vt:lpstr>
      <vt:lpstr>Development : Software  Image processing</vt:lpstr>
      <vt:lpstr>Development : Software Image processing</vt:lpstr>
      <vt:lpstr>Development : Software Image processing</vt:lpstr>
      <vt:lpstr>Development : Software Image processing</vt:lpstr>
      <vt:lpstr>Development</vt:lpstr>
      <vt:lpstr>Development : Software Control</vt:lpstr>
      <vt:lpstr>Development : Software Control</vt:lpstr>
      <vt:lpstr>Development : Software Control</vt:lpstr>
      <vt:lpstr>Development : Software Scanning sequence</vt:lpstr>
      <vt:lpstr>Content</vt:lpstr>
      <vt:lpstr>Results : Mechanics </vt:lpstr>
      <vt:lpstr>Results : Electronic Camera multiplexer</vt:lpstr>
      <vt:lpstr>Results : Electronic Camera multiplexer</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Results : Image processing </vt:lpstr>
      <vt:lpstr>Content</vt:lpstr>
      <vt:lpstr>Encountered issues</vt:lpstr>
      <vt:lpstr>Content</vt:lpstr>
      <vt:lpstr>Conclusion Current state of the project</vt:lpstr>
      <vt:lpstr>Conclusion Next year</vt:lpstr>
      <vt:lpstr>Conclusion Next year</vt:lpstr>
      <vt:lpstr>Thank you for your attention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Samuel BUXIN</dc:creator>
  <cp:lastModifiedBy>Thomas HERPOEL la142806</cp:lastModifiedBy>
  <cp:revision>253</cp:revision>
  <dcterms:created xsi:type="dcterms:W3CDTF">2016-05-30T08:46:24Z</dcterms:created>
  <dcterms:modified xsi:type="dcterms:W3CDTF">2017-05-16T12:45:16Z</dcterms:modified>
</cp:coreProperties>
</file>